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95" r:id="rId4"/>
    <p:sldId id="274" r:id="rId5"/>
    <p:sldId id="275" r:id="rId6"/>
    <p:sldId id="258" r:id="rId7"/>
    <p:sldId id="276" r:id="rId8"/>
    <p:sldId id="294" r:id="rId9"/>
    <p:sldId id="278" r:id="rId10"/>
    <p:sldId id="280" r:id="rId11"/>
    <p:sldId id="262" r:id="rId12"/>
    <p:sldId id="261" r:id="rId13"/>
    <p:sldId id="264" r:id="rId14"/>
    <p:sldId id="283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DBAA85"/>
    <a:srgbClr val="D09876"/>
    <a:srgbClr val="DAE9FE"/>
    <a:srgbClr val="DCD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7" autoAdjust="0"/>
  </p:normalViewPr>
  <p:slideViewPr>
    <p:cSldViewPr>
      <p:cViewPr varScale="1">
        <p:scale>
          <a:sx n="41" d="100"/>
          <a:sy n="41" d="100"/>
        </p:scale>
        <p:origin x="12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E5E6C-ACB4-4897-8B1D-94BAA1D59BF5}" type="datetimeFigureOut">
              <a:rPr lang="en-US" smtClean="0"/>
              <a:t>27-Jul-20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54699-D89A-4AA9-AF8D-38B07D0A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5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ছোট ছোট প্রশ্ন করা যেতে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পারে ।আজ আমরা পড়ব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প্রাণি টিস্যু (আবরণী টিস্যু ) ।    </a:t>
            </a:r>
            <a:r>
              <a:rPr lang="bn-BD" baseline="0" dirty="0" smtClean="0"/>
              <a:t>আজকের পাঠের মানসিক পরিবেশ তৈরির  চেষ্টা করা হয়েছে। তবে বিষয় শিক্ষক  ভিন্ন উপায়ে ও এ  কাজটি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0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স্লাইডটি শিরোনাম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লেখাসহ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ঘোষণার জন্য রাখা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আজকের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পাঠের প্রথম শিখনফল অর্জনের উদ্দেশ্যে এই স্লাইডটি প্রদর্শন করা হয়েছে শ্রেণিতে উপস্থাপনের সময়  স্লাইডে উল্লেখিত প্রশ্নগুলো মুছে দিয়ে আপনার নিজের মতো করে প্রশ্ন করতে পারেন । বিষয় শিক্ষক অন্য কোন যুক্তিযুক্ত উপায়েও এ কাজটি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1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5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ক্লিক করে শিক্ষার্থীদের  বৃক্কের কোন অংশ সেটি ব্যাখ্যা করবেন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8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bn-BD" dirty="0" smtClean="0"/>
              <a:t>ব্ল্যাক</a:t>
            </a:r>
            <a:r>
              <a:rPr lang="bn-BD" baseline="0" dirty="0" smtClean="0"/>
              <a:t> বোর্ডে একজন শিক্ষার্থীকে দিয়ে  আবরণি টিস্যুর চিত্র  আঁকাবেন আর অন্য একজন  শিক্ষার্থীকে দিয়ে চিত্রটির বিভিন্ন অংশ চিহ্নিত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54699-D89A-4AA9-AF8D-38B07D0AEB6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5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72812D-33FB-4E4A-87D3-2BEF554ABFFA}" type="datetime1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14F9E1-9752-4753-B6A3-4ECAC2D291BA}" type="datetime1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640E2F-EE52-41D2-B29A-C924679A4573}" type="datetime1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68C061-74E5-43C2-BF43-0DA8BC9BEBF3}" type="datetime1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8B3F8-3027-48EB-98DA-F8948F6EB202}" type="datetime1">
              <a:rPr lang="en-US" smtClean="0"/>
              <a:t>27-Jul-20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99A04C-7A9A-4E1D-A918-E61F51B742D8}" type="datetime1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B22721-06A1-4856-971B-92642F3FC2D3}" type="datetime1">
              <a:rPr lang="en-US" smtClean="0"/>
              <a:t>27-Jul-20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0F8E64-9023-4F99-A0B7-FED904C1BC44}" type="datetime1">
              <a:rPr lang="en-US" smtClean="0"/>
              <a:t>27-Jul-20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7F57F2-E38D-4689-BD0F-AA85F31607F5}" type="datetime1">
              <a:rPr lang="en-US" smtClean="0"/>
              <a:t>27-Jul-20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64663-E07D-445D-B158-DEF609878D87}" type="datetime1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13BA8-52C7-4455-9F72-84CCE54CC836}" type="datetime1">
              <a:rPr lang="en-US" smtClean="0"/>
              <a:t>27-Jul-20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আফরোজা,রংপুর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2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36.jpeg"/><Relationship Id="rId18" Type="http://schemas.openxmlformats.org/officeDocument/2006/relationships/image" Target="../media/image40.jpeg"/><Relationship Id="rId3" Type="http://schemas.openxmlformats.org/officeDocument/2006/relationships/image" Target="../media/image28.jpeg"/><Relationship Id="rId21" Type="http://schemas.openxmlformats.org/officeDocument/2006/relationships/image" Target="../media/image43.jpeg"/><Relationship Id="rId7" Type="http://schemas.openxmlformats.org/officeDocument/2006/relationships/image" Target="../media/image32.png"/><Relationship Id="rId12" Type="http://schemas.openxmlformats.org/officeDocument/2006/relationships/image" Target="../media/image35.jpeg"/><Relationship Id="rId17" Type="http://schemas.openxmlformats.org/officeDocument/2006/relationships/image" Target="../media/image39.gif"/><Relationship Id="rId2" Type="http://schemas.openxmlformats.org/officeDocument/2006/relationships/notesSlide" Target="../notesSlides/notesSlide5.xml"/><Relationship Id="rId16" Type="http://schemas.microsoft.com/office/2007/relationships/hdphoto" Target="../media/hdphoto11.wdp"/><Relationship Id="rId20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5" Type="http://schemas.openxmlformats.org/officeDocument/2006/relationships/image" Target="../media/image38.jpeg"/><Relationship Id="rId10" Type="http://schemas.microsoft.com/office/2007/relationships/hdphoto" Target="../media/hdphoto10.wdp"/><Relationship Id="rId19" Type="http://schemas.openxmlformats.org/officeDocument/2006/relationships/image" Target="../media/image41.jpeg"/><Relationship Id="rId4" Type="http://schemas.openxmlformats.org/officeDocument/2006/relationships/image" Target="../media/image29.jpeg"/><Relationship Id="rId9" Type="http://schemas.openxmlformats.org/officeDocument/2006/relationships/image" Target="../media/image33.png"/><Relationship Id="rId14" Type="http://schemas.openxmlformats.org/officeDocument/2006/relationships/image" Target="../media/image37.jpeg"/><Relationship Id="rId22" Type="http://schemas.openxmlformats.org/officeDocument/2006/relationships/image" Target="../media/image4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0" Type="http://schemas.microsoft.com/office/2007/relationships/hdphoto" Target="../media/hdphoto12.wdp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microsoft.com/office/2007/relationships/hdphoto" Target="../media/hdphoto14.wdp"/><Relationship Id="rId4" Type="http://schemas.openxmlformats.org/officeDocument/2006/relationships/image" Target="../media/image59.png"/><Relationship Id="rId9" Type="http://schemas.microsoft.com/office/2007/relationships/hdphoto" Target="../media/hdphoto15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7.jpeg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200400"/>
            <a:ext cx="8534400" cy="1815882"/>
          </a:xfrm>
          <a:prstGeom prst="flowChartPredefined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  প্রতি স্লাইডের নিচে পাঠটি কিভাবে শ্রেণিকক্ষে উপস্থাপন করতে হবে তার প্রয়োজনীয় নির্দেশনা স্লাইডের নীচে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 দেয়া আছে 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উপস্থাপন শুরু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যেতে পারে ।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143000"/>
            <a:ext cx="2133600" cy="99060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দৃষ্টি আকর্ষন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963543"/>
            <a:ext cx="21336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1287" y="108665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689830"/>
            <a:ext cx="77724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প্রাণি টিস্যু কী লিখ  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গঠনকারী কোষের সংখ্যা ,বৈশিষ্ট্য ও তাদের নিঃসৃত পদার্থের বৈশিষ্ট্যের ভিত্তিতে প্রাণিটিস্যুর প্রকারভেদ লিখ?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ttp://fc07.deviantart.net/fs70/f/2011/020/9/1/human_skeleton_12029879_by_stockproject1-d37nw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10897"/>
            <a:ext cx="3656517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1066800" y="763297"/>
            <a:ext cx="266645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038600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28900" y="797931"/>
            <a:ext cx="4191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চিত্রের মধ্যে মিল কোথায়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8901" y="318509"/>
            <a:ext cx="57531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কোন ধরণের টিস্যু দেখতে পেলাম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560964" cy="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690"/>
            <a:ext cx="3684919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1690"/>
            <a:ext cx="4038600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5745" y="5202042"/>
            <a:ext cx="29718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বিল্ডিং তৈরী করতে প্রথমে ভিত্তি দিতে হয় ,আর এই ভিত্তির উপর ইটগুলো ঘন সন্নিবেশিত থাকে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0" y="5202042"/>
            <a:ext cx="2971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আবরণী টিস্যুতেও ভিত্তিপর্দার উপর কোষগুলো  ঘন সন্নিবেশিত থাকে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3875 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4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2" y="1676400"/>
            <a:ext cx="3276600" cy="38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457200"/>
            <a:ext cx="6400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 কী একই রকম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312" y="457200"/>
            <a:ext cx="6400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প্রকৃতিভেদে টিস্যু কত প্রকার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867400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প্রকার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13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424" y="266700"/>
            <a:ext cx="44958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378358"/>
              </p:ext>
            </p:extLst>
          </p:nvPr>
        </p:nvGraphicFramePr>
        <p:xfrm>
          <a:off x="228600" y="1155908"/>
          <a:ext cx="8610600" cy="486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94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7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1981199" y="1844099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aquafind.com/images11/Puntius-sarana-saran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9"/>
          <a:stretch/>
        </p:blipFill>
        <p:spPr bwMode="auto">
          <a:xfrm flipH="1">
            <a:off x="3766092" y="1671544"/>
            <a:ext cx="1567905" cy="12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81199" y="304800"/>
            <a:ext cx="5610225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কোষগুলোর নিউক্লিয়াস আছে কী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9324" y="251400"/>
            <a:ext cx="517207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কোথায় এই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49" y="1417961"/>
            <a:ext cx="1552576" cy="15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95119" y="312277"/>
            <a:ext cx="304800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https://rumanarjogot.files.wordpress.com/2011/05/rong-ch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89" y="1803695"/>
            <a:ext cx="1496636" cy="11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ikea.com/PIAimages/23768_PE064386_S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050" b="774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92" b="30270"/>
          <a:stretch/>
        </p:blipFill>
        <p:spPr bwMode="auto">
          <a:xfrm>
            <a:off x="7399713" y="1700277"/>
            <a:ext cx="1498036" cy="7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User\Desktop\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414772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0.gstatic.com/images?q=tbn:ANd9GcRXY9LDaKcQ48sXapcl2ifx793IgBn_RW_lg9g8TRHEK6L6cSD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92" y="3429000"/>
            <a:ext cx="882650" cy="9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designcontent.com.au/wp-content/uploads/2013/11/Column-Square-Unitex-Tapered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r="25756"/>
          <a:stretch/>
        </p:blipFill>
        <p:spPr bwMode="auto">
          <a:xfrm>
            <a:off x="4060614" y="4660876"/>
            <a:ext cx="825709" cy="11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User\Desktop\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8" y="3236498"/>
            <a:ext cx="1257897" cy="11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59" y="4757831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8" y="4694213"/>
            <a:ext cx="1380819" cy="11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peer.tamu.edu/curriculum_modules/OrganSystems/module_3/Images/filt_secreted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84" y="4536183"/>
            <a:ext cx="960343" cy="13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72585" y="5707990"/>
            <a:ext cx="1033215" cy="9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188115" y="5029199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426491" y="5606135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188115" y="4927344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1296" y="343054"/>
            <a:ext cx="761047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কোষের আকৃতি ,কাজের প্রকৃতি ও অবস্থান ভেদে টিস্যু কত প্রকার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03695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স্কোয়ামাস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850" y="3481143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কিউবয়ডাল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900" y="4929184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কলামনার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091566" y="3480824"/>
            <a:ext cx="1066800" cy="736380"/>
            <a:chOff x="1447800" y="2362200"/>
            <a:chExt cx="3276600" cy="1600200"/>
          </a:xfrm>
        </p:grpSpPr>
        <p:pic>
          <p:nvPicPr>
            <p:cNvPr id="42" name="Picture 3" descr="C:\Users\User\Desktop\1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362200"/>
              <a:ext cx="3276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1676400" y="2819399"/>
              <a:ext cx="1600199" cy="7356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800" b="1" dirty="0" smtClean="0">
                  <a:latin typeface="NikoshBAN" pitchFamily="2" charset="0"/>
                  <a:cs typeface="NikoshBAN" pitchFamily="2" charset="0"/>
                </a:rPr>
                <a:t>পণ্যবাহী ট্রাক </a:t>
              </a:r>
              <a:endParaRPr lang="en-US" sz="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0" name="Picture 4" descr="http://journalbd.com/wp-content/uploads/2014/11/DSC03956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33" y="5464289"/>
            <a:ext cx="649865" cy="4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3.gstatic.com/images?q=tbn:ANd9GcTJniErIz0g8d9Hz285Ox1-v4WYd-LcehElPHecnveXXZfHMsRrQw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066" y="4869939"/>
            <a:ext cx="714705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User\Desktop\1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7" y="1246429"/>
            <a:ext cx="4060614" cy="47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User\Desktop\4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73" y="3140227"/>
            <a:ext cx="4612771" cy="29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0172" y="2770895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16" descr="C:\Users\User\Desktop\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7" y="990601"/>
            <a:ext cx="5051682" cy="50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893273" y="4166851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" name="Picture 18" descr="C:\Users\User\Desktop\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5" y="1270368"/>
            <a:ext cx="5115351" cy="468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938104" y="5606135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448 -0.0057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8" grpId="0" animBg="1"/>
      <p:bldP spid="30" grpId="0" animBg="1"/>
      <p:bldP spid="31" grpId="0" animBg="1"/>
      <p:bldP spid="32" grpId="0" animBg="1"/>
      <p:bldP spid="34" grpId="0" animBg="1"/>
      <p:bldP spid="9" grpId="0" animBg="1"/>
      <p:bldP spid="36" grpId="0" animBg="1"/>
      <p:bldP spid="37" grpId="0" animBg="1"/>
      <p:bldP spid="5" grpId="0"/>
      <p:bldP spid="45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3185" y="2478325"/>
            <a:ext cx="551747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 টিস্যুর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:\Users\User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478503" y="1702520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4467" y="3372468"/>
            <a:ext cx="553121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কোথায় গ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6946" y="4360082"/>
            <a:ext cx="39787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।খ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72" y="3545501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User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2" y="5362366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2438400" y="152400"/>
            <a:ext cx="76200" cy="655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600" y="2798027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28600" y="4767540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22619" y="995780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3849" y="2793030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0700" y="4757763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9424" y="685800"/>
            <a:ext cx="41433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প্রশ্নগুলোর উত্তর দাওঃ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7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15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383735"/>
              </p:ext>
            </p:extLst>
          </p:nvPr>
        </p:nvGraphicFramePr>
        <p:xfrm>
          <a:off x="228600" y="1155908"/>
          <a:ext cx="8610600" cy="486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3733800"/>
                <a:gridCol w="3048000"/>
              </a:tblGrid>
              <a:tr h="16634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59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3" descr="C:\Users\User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616" y="1584225"/>
            <a:ext cx="1419662" cy="9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C:\Users\Us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537" y="1444729"/>
            <a:ext cx="1183396" cy="106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272585" y="5707990"/>
            <a:ext cx="1033215" cy="9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188115" y="5029199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172324" y="4825490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1950" y="1674725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সাধারণ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850" y="3193262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স্ট্রাটিফাইট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762" y="4529498"/>
            <a:ext cx="152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সিউডো স্ট্রাটিফাইট 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25" y="2884361"/>
            <a:ext cx="2099145" cy="12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lassconnection.s3.amazonaws.com/796/flashcards/1295796/png/ciliated_simple_columnar_animated_blank1339379292139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2039" r="7801" b="2945"/>
          <a:stretch/>
        </p:blipFill>
        <p:spPr bwMode="auto">
          <a:xfrm>
            <a:off x="2588064" y="4417661"/>
            <a:ext cx="1765878" cy="122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excellup.com/classnine/sciencenine/tissue_image/9_science_tissue_epithelium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7"/>
          <a:stretch/>
        </p:blipFill>
        <p:spPr bwMode="auto">
          <a:xfrm>
            <a:off x="2362200" y="1459524"/>
            <a:ext cx="2548494" cy="119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fricageographic.com/wp-content/uploads/2015/04/White-Elepha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47" y="3064934"/>
            <a:ext cx="1471099" cy="110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daviddarling.info/images/trache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70"/>
          <a:stretch/>
        </p:blipFill>
        <p:spPr bwMode="auto">
          <a:xfrm>
            <a:off x="6477000" y="4401338"/>
            <a:ext cx="1312192" cy="15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iws.collin.edu/cdoumen/histoccccd/labslides/images_skin/Integumentary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b="8750"/>
          <a:stretch/>
        </p:blipFill>
        <p:spPr bwMode="auto">
          <a:xfrm>
            <a:off x="7516409" y="3064934"/>
            <a:ext cx="1102329" cy="10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524000" y="381000"/>
            <a:ext cx="564832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ভিত্তি পর্দার  উপর কোষ সমূহ কয় স্তরে সজ্জিত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0596" y="2325930"/>
            <a:ext cx="112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00305" y="3910841"/>
            <a:ext cx="160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একাধিক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4664" y="5525635"/>
            <a:ext cx="3911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তবে কোষগুলো বিভিন্ন উচ্চতার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86880" y="414337"/>
            <a:ext cx="633412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 দেহের কোন অংশে দেখতে পাওয়া যায়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411777"/>
            <a:ext cx="791301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ভিত্তিপর্দার উপর সজ্জিত কোষ সংখ্যার ভিত্তিতে এপিথেলিয়াল টিস্যু কত প্রকার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195552" y="4780980"/>
            <a:ext cx="516609" cy="70014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58000" y="3064934"/>
            <a:ext cx="830931" cy="1283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9" grpId="0" animBg="1"/>
      <p:bldP spid="29" grpId="1" animBg="1"/>
      <p:bldP spid="30" grpId="0"/>
      <p:bldP spid="39" grpId="0"/>
      <p:bldP spid="40" grpId="0"/>
      <p:bldP spid="41" grpId="0" animBg="1"/>
      <p:bldP spid="41" grpId="1" animBg="1"/>
      <p:bldP spid="42" grpId="0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69977" y="3175903"/>
            <a:ext cx="28194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2438400" cy="15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tutorvista.com/content/tissues/columnar-ciliated-epitheliu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6" b="14000"/>
          <a:stretch/>
        </p:blipFill>
        <p:spPr bwMode="auto">
          <a:xfrm>
            <a:off x="6019800" y="790376"/>
            <a:ext cx="2352207" cy="1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78474"/>
            <a:ext cx="26574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9468" y="2488050"/>
            <a:ext cx="26195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ফ্লাজেলা যুক্ত আবরণী টিস্যু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6154" y="2488050"/>
            <a:ext cx="249960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সিলিয়াযুক্ত আবরণীটিস্যু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203" y="6070171"/>
            <a:ext cx="2819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জননকোষের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4380" y="5983713"/>
            <a:ext cx="254957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ক্ষণপদযুক্ত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98167" y="3969978"/>
            <a:ext cx="1523999" cy="1880146"/>
            <a:chOff x="6553199" y="3505200"/>
            <a:chExt cx="1523999" cy="1880146"/>
          </a:xfrm>
        </p:grpSpPr>
        <p:pic>
          <p:nvPicPr>
            <p:cNvPr id="15" name="Picture 4" descr="http://www.pnas.org/content/103/44/16592/F2.larg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6" t="6195" r="26175" b="8008"/>
            <a:stretch/>
          </p:blipFill>
          <p:spPr bwMode="auto">
            <a:xfrm>
              <a:off x="6553199" y="3505200"/>
              <a:ext cx="1523999" cy="188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553199" y="4191000"/>
              <a:ext cx="304801" cy="254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47965" y="3167794"/>
            <a:ext cx="526342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টিস্যুগুলো রূপান্তরিত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43071" y="2733531"/>
            <a:ext cx="50292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কোষগুলোর সাথে আজকের আলোচিত টিস্যুগুলোর মিল আছে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77687" y="2806571"/>
            <a:ext cx="575996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বাহ্যিক বৈশিষ্ট্যের ভিত্তিতে এদের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9" grpId="0" animBg="1"/>
      <p:bldP spid="20" grpId="0" animBg="1"/>
      <p:bldP spid="21" grpId="0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17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1219" y="685800"/>
            <a:ext cx="238719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843078"/>
            <a:ext cx="7239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ক,গ 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আবরণী টিস্যুর চার্ট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9800" y="914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962400"/>
            <a:ext cx="7239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খ,ঘ ও ঙ 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যদি আবরণী টিস্যু না থাকত তবে কী কী সমস্যার সম্মূখীন হতে হতো তার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18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53200" y="228182"/>
            <a:ext cx="178768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4072406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 টিস্যুগুলো 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D:\Tissue images\epithelial\Animal-Tissues-Explan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3"/>
          <a:stretch/>
        </p:blipFill>
        <p:spPr bwMode="auto">
          <a:xfrm>
            <a:off x="4267200" y="1304142"/>
            <a:ext cx="3390900" cy="18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6800" y="472157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উদ্ভিদ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0" y="481583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 প্রাণি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4900" y="5266282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আম গাছের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2990" y="532724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ব্যাক্টেরিয়ার টিস্যু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1219"/>
            <a:ext cx="2438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15838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4" y="1562836"/>
            <a:ext cx="1902451" cy="35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1059179"/>
            <a:ext cx="31908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endCxn id="16" idx="1"/>
          </p:cNvCxnSpPr>
          <p:nvPr/>
        </p:nvCxnSpPr>
        <p:spPr>
          <a:xfrm>
            <a:off x="4371974" y="3335531"/>
            <a:ext cx="669930" cy="0"/>
          </a:xfrm>
          <a:prstGeom prst="straightConnector1">
            <a:avLst/>
          </a:prstGeom>
          <a:ln w="76200">
            <a:solidFill>
              <a:srgbClr val="DBA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0100" y="5400614"/>
            <a:ext cx="6858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প্রাণি টিস্যুকে প্রধাণত কতভাগে ভাগ করা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4" descr="http://img.tfd.com/dorland/trache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65" b="96755" l="1038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87" y="534854"/>
            <a:ext cx="2754630" cy="32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23233" y="1178115"/>
            <a:ext cx="64484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4319587" y="1502873"/>
            <a:ext cx="1403646" cy="599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474" y="3473677"/>
            <a:ext cx="396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অংশটিতে থাকে -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9511" y="534034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8277" y="52413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9511" y="5880484"/>
            <a:ext cx="28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.III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58277" y="5842824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96" y="5822347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64260" y="4061270"/>
            <a:ext cx="2647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স্ট্যাটিফাইট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83723" y="4072334"/>
            <a:ext cx="1841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স্কোয়ামাস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16242" y="4061269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সিউডো-স্ট্যাটিফাইট     আবরণীটিস্যু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3077" y="490905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সঠিক? 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 build="allAtOnce"/>
      <p:bldP spid="11" grpId="1" build="allAtOnce"/>
      <p:bldP spid="12" grpId="0"/>
      <p:bldP spid="12" grpId="1"/>
      <p:bldP spid="13" grpId="0"/>
      <p:bldP spid="13" grpId="1"/>
      <p:bldP spid="19" grpId="0" animBg="1"/>
      <p:bldP spid="19" grpId="1" animBg="1"/>
      <p:bldP spid="21" grpId="0" animBg="1"/>
      <p:bldP spid="23" grpId="0"/>
      <p:bldP spid="24" grpId="0"/>
      <p:bldP spid="25" grpId="0"/>
      <p:bldP spid="26" grpId="0"/>
      <p:bldP spid="26" grpId="1"/>
      <p:bldP spid="27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19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104900"/>
            <a:ext cx="25146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19400"/>
            <a:ext cx="75438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আলোচিত টিস্যুর ভূমিকা বিশ্লেষণ কর ?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139685">
            <a:off x="4436443" y="3309385"/>
            <a:ext cx="4419600" cy="1585127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সবাইকে 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1193" y="640352"/>
            <a:ext cx="3333750" cy="4922247"/>
            <a:chOff x="541193" y="640352"/>
            <a:chExt cx="3333750" cy="4922247"/>
          </a:xfrm>
        </p:grpSpPr>
        <p:pic>
          <p:nvPicPr>
            <p:cNvPr id="7" name="Picture 4" descr="http://galileoart.com/up/files/txq5s8ca6c8kaojra88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18" y="2587615"/>
              <a:ext cx="2857500" cy="2974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srozhdeniem.ru/assets/images/cvety/2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88571" l="6000" r="93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93" y="640352"/>
              <a:ext cx="3333750" cy="3470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D:\Tissue images\epithelial\scr-3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74" y="3217857"/>
              <a:ext cx="2495226" cy="1963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1199" y="2590800"/>
            <a:ext cx="2780001" cy="2819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স্কোয়ামাস আবরণী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কিউবয়ডাল আবরণী 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কলামনার আবরণী টিস্যু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স্ট্রাটিফাইট আবরণী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সিউডো ষ্ষ্ট্রাটিফাইট  আবরণী টিস্যু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5941" y="1345794"/>
            <a:ext cx="36004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21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04800"/>
            <a:ext cx="152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static.tumblr.com/86f5b330d53005c5ac67c52a93a61579/dcrwq7g/Yvenf2abw/tumblr_static_3vhrcf43d08w8gcoc840w4o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8"/>
          <a:stretch/>
        </p:blipFill>
        <p:spPr bwMode="auto">
          <a:xfrm>
            <a:off x="838200" y="1066800"/>
            <a:ext cx="5183622" cy="41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3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0536" y="3623830"/>
            <a:ext cx="2899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মোফাখখারুল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সহঃ 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ঝীব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ক্যান্ট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, রংপুর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সেনানিবাস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9200" y="3242830"/>
            <a:ext cx="24730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 অধ্যায়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47554" y="685800"/>
            <a:ext cx="3089564" cy="728230"/>
          </a:xfrm>
          <a:prstGeom prst="round2Diag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4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25" y="3707229"/>
            <a:ext cx="2428875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0600" y="338212"/>
            <a:ext cx="7086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কোন অংশ থেকে কোন ধরণের টিস্যু উৎপত্তি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484" y="396723"/>
            <a:ext cx="79835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মধ্যে কোন টিস্যুটি বিভিন্ন অংগকে আবৃত করে রাখে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000" l="811" r="983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5066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r="7700" b="7324"/>
          <a:stretch/>
        </p:blipFill>
        <p:spPr bwMode="auto">
          <a:xfrm>
            <a:off x="3302881" y="978252"/>
            <a:ext cx="1942944" cy="1963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0243"/>
          <a:stretch/>
        </p:blipFill>
        <p:spPr bwMode="auto">
          <a:xfrm>
            <a:off x="6617425" y="1502750"/>
            <a:ext cx="2005559" cy="1932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User\Desktop\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5819" r="72414" b="68792"/>
          <a:stretch/>
        </p:blipFill>
        <p:spPr bwMode="auto">
          <a:xfrm>
            <a:off x="653838" y="2017856"/>
            <a:ext cx="2403975" cy="2136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4941025" y="2637163"/>
            <a:ext cx="1828800" cy="691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361561" y="2637163"/>
            <a:ext cx="172339" cy="1526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498337" y="3015808"/>
            <a:ext cx="1549788" cy="1529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47730" y="4163816"/>
            <a:ext cx="1800670" cy="762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1" name="Picture 2" descr="D:\Tissue images\epithelial\bluebird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712" l="0" r="993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431" flipH="1">
            <a:off x="2243075" y="2476660"/>
            <a:ext cx="3830416" cy="34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6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5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D:\Tissue images\epithelial\9_science_tissue_epithelium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8"/>
          <a:stretch/>
        </p:blipFill>
        <p:spPr bwMode="auto">
          <a:xfrm>
            <a:off x="2711428" y="1143000"/>
            <a:ext cx="403214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17261" y="3962400"/>
            <a:ext cx="6736139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প্রাণিটিস্যু(আবরণী টিস্যু)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6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81000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52450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1980" y="2905780"/>
            <a:ext cx="403027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 কী তা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8859" y="3744991"/>
            <a:ext cx="5536742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প্রাণিটিস্যুর প্রকারভেদ করতে পারবে 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8858" y="4662904"/>
            <a:ext cx="622254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ব্যাখ্যা করতে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8859" y="1872328"/>
            <a:ext cx="350769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pic>
        <p:nvPicPr>
          <p:cNvPr id="11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992" y="2744828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9670" y="3572848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926" y="4572000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7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1" y="990600"/>
            <a:ext cx="6853238" cy="457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3307555" y="278965"/>
            <a:ext cx="234553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7555" y="260926"/>
            <a:ext cx="2345532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2587" y="5867400"/>
            <a:ext cx="5838825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নির্দিষ্ট স্থানে অবস্থান করছে,একই কাজ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8" y="1789232"/>
            <a:ext cx="2270721" cy="22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://cdn.vectorstock.com/i/composite/37,18/spermatozoon-icon-vector-91371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250" b="90500" l="10263" r="80000"/>
                    </a14:imgEffect>
                    <a14:imgEffect>
                      <a14:sharpenSoften amount="-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22001" r="17911" b="12491"/>
          <a:stretch/>
        </p:blipFill>
        <p:spPr bwMode="auto">
          <a:xfrm flipH="1">
            <a:off x="65599" y="1066799"/>
            <a:ext cx="1340694" cy="1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3dscience.com/img/Products/3D_Models/Biology/Cells/Sperm_Egg/fre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77" b="100000" l="253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10162" r="12926"/>
          <a:stretch/>
        </p:blipFill>
        <p:spPr bwMode="auto">
          <a:xfrm>
            <a:off x="1977169" y="2163415"/>
            <a:ext cx="1439056" cy="14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gynaeonline.com/images/zygot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1" r="11639" b="17336"/>
          <a:stretch/>
        </p:blipFill>
        <p:spPr bwMode="auto">
          <a:xfrm>
            <a:off x="479913" y="1549928"/>
            <a:ext cx="3107050" cy="2647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User\Desktop\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38" y="1581335"/>
            <a:ext cx="2552362" cy="24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524000" y="4429743"/>
            <a:ext cx="160287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জাইগোট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2064" y="4429743"/>
            <a:ext cx="19711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ভ্রূণীয় কোষ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338" y="478792"/>
            <a:ext cx="26289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8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8555E-6 C 0.00539 0.0007 0.01095 0.00093 0.01633 0.00208 C 0.02171 0.00324 0.02136 0.00555 0.02622 0.00879 C 0.03404 0.01387 0.04133 0.02081 0.04914 0.02613 C 0.06442 0.0363 0.07987 0.04439 0.09497 0.05457 C 0.10227 0.05942 0.1099 0.05642 0.11789 0.06335 C 0.12188 0.06682 0.12553 0.07075 0.12935 0.07422 C 0.13091 0.07584 0.13438 0.07861 0.13438 0.07861 C 0.14168 0.09295 0.13317 0.07885 0.14254 0.0874 C 0.14445 0.08902 0.14549 0.09226 0.1474 0.09387 C 0.15036 0.09642 0.154 0.09665 0.1573 0.09827 C 0.15886 0.10035 0.16008 0.10335 0.16216 0.10474 C 0.16529 0.10705 0.17206 0.10913 0.17206 0.10913 C 0.18352 0.11931 0.17865 0.11491 0.18681 0.12231 C 0.18942 0.12463 0.19081 0.12879 0.19341 0.1311 C 0.19584 0.13341 0.19897 0.13364 0.20157 0.13526 " pathEditMode="relative" ptsTypes="fffffffffffffff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3988E-6 L 0.33594 0.007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8" grpId="0" animBg="1"/>
      <p:bldP spid="8" grpId="1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8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0187"/>
            <a:ext cx="2209800" cy="22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Tissue images\new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9" b="76835" l="3902" r="95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7884"/>
          <a:stretch/>
        </p:blipFill>
        <p:spPr bwMode="auto">
          <a:xfrm rot="913960">
            <a:off x="3450859" y="2475665"/>
            <a:ext cx="2176710" cy="13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6367073" y="434714"/>
            <a:ext cx="2472128" cy="5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7" y="1741065"/>
            <a:ext cx="736059" cy="7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rved Up Arrow 31"/>
          <p:cNvSpPr/>
          <p:nvPr/>
        </p:nvSpPr>
        <p:spPr>
          <a:xfrm rot="20259053" flipH="1" flipV="1">
            <a:off x="4527535" y="2139112"/>
            <a:ext cx="2772755" cy="486311"/>
          </a:xfrm>
          <a:prstGeom prst="curvedUpArrow">
            <a:avLst>
              <a:gd name="adj1" fmla="val 25000"/>
              <a:gd name="adj2" fmla="val 50000"/>
              <a:gd name="adj3" fmla="val 6377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200" y="457200"/>
            <a:ext cx="60208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 প্রাণির অংগটি কী থেকে উৎপন্ন হয়েছে?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4911777"/>
            <a:ext cx="533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একই ধরণের একগুচ্ছ কোষ / টিস্যু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34714"/>
            <a:ext cx="678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এই একগুচ্ছ কোষ  আবার কী থেকে উৎপত্তি হয়েছে?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961" y="4495799"/>
            <a:ext cx="31623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ভ্রূণীয় কোষ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2895600" y="3370604"/>
            <a:ext cx="4572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95600" y="457200"/>
            <a:ext cx="219829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 টিস্যু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495799"/>
            <a:ext cx="55626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একই ভ্রুণীয় কোষ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উৎপন্ন একগুচ্ছ কোষ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জীবদেহের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নির্দিষ্ট স্থানে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অবস্থান করে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সমষ্টিগতভাবে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একটা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নির্দিষ্ট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কাজে নিয়োজিত থাকলে সেই কোষগুচ্ছকে প্রাণি টিস্যু বলে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219200" cy="365125"/>
          </a:xfrm>
        </p:spPr>
        <p:txBody>
          <a:bodyPr/>
          <a:lstStyle/>
          <a:p>
            <a:fld id="{D5B58F63-4942-41FB-93C1-DC7022D9845D}" type="datetime1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27-Jul-20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91000" y="6324600"/>
            <a:ext cx="1600200" cy="365125"/>
          </a:xfrm>
        </p:spPr>
        <p:txBody>
          <a:bodyPr/>
          <a:lstStyle/>
          <a:p>
            <a:r>
              <a:rPr lang="as-IN" dirty="0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আফরোজা,রংপুর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pPr/>
              <a:t>9</a:t>
            </a:fld>
            <a:endParaRPr lang="en-US" dirty="0">
              <a:solidFill>
                <a:schemeClr val="bg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043222" cy="39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1200" y="228600"/>
            <a:ext cx="5029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প্রাণিটিস্যু 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913" b="52710"/>
          <a:stretch/>
        </p:blipFill>
        <p:spPr bwMode="auto">
          <a:xfrm>
            <a:off x="1516848" y="3448115"/>
            <a:ext cx="1838325" cy="10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88" b="3123"/>
          <a:stretch/>
        </p:blipFill>
        <p:spPr bwMode="auto">
          <a:xfrm>
            <a:off x="1516847" y="1269699"/>
            <a:ext cx="1838325" cy="12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11104" r="50577" b="53628"/>
          <a:stretch/>
        </p:blipFill>
        <p:spPr bwMode="auto">
          <a:xfrm>
            <a:off x="1905000" y="2544574"/>
            <a:ext cx="1838325" cy="1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3" r="50000" b="6314"/>
          <a:stretch/>
        </p:blipFill>
        <p:spPr bwMode="auto">
          <a:xfrm>
            <a:off x="71437" y="2823825"/>
            <a:ext cx="1838325" cy="11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79392" y="5108381"/>
            <a:ext cx="1588293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0805" y="3946348"/>
            <a:ext cx="171688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1761" y="2472626"/>
            <a:ext cx="1685925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0823" y="1368528"/>
            <a:ext cx="156686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3722" y="5784001"/>
            <a:ext cx="164307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28368 -0.16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28368 -0.0189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5782 0.151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5834 0.2620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803</Words>
  <Application>Microsoft Office PowerPoint</Application>
  <PresentationFormat>On-screen Show (4:3)</PresentationFormat>
  <Paragraphs>187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 nasreen sultana</dc:creator>
  <cp:lastModifiedBy>Mahnoor</cp:lastModifiedBy>
  <cp:revision>153</cp:revision>
  <dcterms:created xsi:type="dcterms:W3CDTF">2006-08-16T00:00:00Z</dcterms:created>
  <dcterms:modified xsi:type="dcterms:W3CDTF">2020-07-27T17:08:11Z</dcterms:modified>
</cp:coreProperties>
</file>