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16" r:id="rId3"/>
    <p:sldId id="299" r:id="rId4"/>
    <p:sldId id="296" r:id="rId5"/>
    <p:sldId id="261" r:id="rId6"/>
    <p:sldId id="286" r:id="rId7"/>
    <p:sldId id="309" r:id="rId8"/>
    <p:sldId id="314" r:id="rId9"/>
    <p:sldId id="315" r:id="rId10"/>
    <p:sldId id="300" r:id="rId11"/>
    <p:sldId id="297" r:id="rId12"/>
    <p:sldId id="301" r:id="rId13"/>
    <p:sldId id="302" r:id="rId14"/>
    <p:sldId id="303" r:id="rId15"/>
    <p:sldId id="290" r:id="rId16"/>
    <p:sldId id="268" r:id="rId17"/>
    <p:sldId id="28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0323" autoAdjust="0"/>
  </p:normalViewPr>
  <p:slideViewPr>
    <p:cSldViewPr>
      <p:cViewPr varScale="1">
        <p:scale>
          <a:sx n="42" d="100"/>
          <a:sy n="42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3025" custLinFactNeighborY="-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DAB39-7608-4E72-BB45-D3B00330D43D}" type="pres">
      <dgm:prSet presAssocID="{8B25A2CA-3773-4D7F-B367-9FAE5BF66C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প্রতিনিয়ত জৈব রাসায়নিক বিক্রিয়া ঘটার জন্য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প্রয়োজন? শক্তি</a:t>
            </a:r>
            <a:r>
              <a:rPr lang="bn-IN" sz="1200" baseline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অর্থাৎ জীবনীশক্তি।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.........এজন্য একে শক্তি</a:t>
            </a:r>
            <a:r>
              <a:rPr lang="bn-IN" baseline="0" dirty="0" smtClean="0"/>
              <a:t> মূদ্রা বলে। শিক্ষার্থীদের কাছ থেকে আরো প্রশ্ন করে এই উত্তর বের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18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4339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ATP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1885950"/>
            <a:ext cx="1852613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1505" y="14723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0358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857645"/>
            <a:ext cx="838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ভেঙে যায়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তখন শক্তি নির্গত হয় যা জৈব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সংশ্লেষণ, পরিবহন, বিপাকীয় কাজে শক্তি ব্যয় হয়।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5" y="308088"/>
            <a:ext cx="673417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প্রক্রিয়াই ফটোফসফোরাইলেশন।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4500" y="3758271"/>
            <a:ext cx="5029200" cy="624222"/>
            <a:chOff x="1714500" y="3649366"/>
            <a:chExt cx="5029200" cy="624222"/>
          </a:xfrm>
        </p:grpSpPr>
        <p:sp>
          <p:nvSpPr>
            <p:cNvPr id="12" name="TextBox 11"/>
            <p:cNvSpPr txBox="1"/>
            <p:nvPr/>
          </p:nvSpPr>
          <p:spPr>
            <a:xfrm>
              <a:off x="1714500" y="3750368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ATP                          ADP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062" y="3649366"/>
              <a:ext cx="3807750" cy="584775"/>
              <a:chOff x="2786062" y="3649366"/>
              <a:chExt cx="3807750" cy="58477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2786062" y="4011978"/>
                <a:ext cx="2010307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10237" y="3649366"/>
                <a:ext cx="8835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800" dirty="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81025" y="916681"/>
            <a:ext cx="73723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42431" y="3709314"/>
            <a:ext cx="1606550" cy="949569"/>
          </a:xfrm>
          <a:prstGeom prst="rightArrow">
            <a:avLst>
              <a:gd name="adj1" fmla="val 50000"/>
              <a:gd name="adj2" fmla="val 405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7899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" y="5635307"/>
            <a:ext cx="84582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 এবং সৃষ্ট খাদ্য নিজের বিপাকীয় কাজে ও অবশিষ্ট ফল,মূল, অথবা পাতায় সঞ্চিত থাকে।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6100" y="231903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823681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85901" y="2677180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0901" y="3048000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429000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4191000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4791063"/>
            <a:ext cx="8039100" cy="876422"/>
            <a:chOff x="762000" y="4791063"/>
            <a:chExt cx="7467599" cy="876422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4916333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 smtClean="0"/>
                <a:t>6CO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 +  12H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 </a:t>
              </a:r>
              <a:r>
                <a:rPr lang="bn-IN" b="1" dirty="0" smtClean="0"/>
                <a:t>  </a:t>
              </a:r>
              <a:r>
                <a:rPr lang="en-US" b="1" dirty="0" smtClean="0">
                  <a:sym typeface="Symbol" pitchFamily="18" charset="2"/>
                </a:rPr>
                <a:t></a:t>
              </a:r>
              <a:r>
                <a:rPr lang="en-US" b="1" dirty="0" smtClean="0"/>
                <a:t>  </a:t>
              </a:r>
              <a:r>
                <a:rPr lang="bn-IN" b="1" dirty="0" smtClean="0"/>
                <a:t>   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H</a:t>
              </a:r>
              <a:r>
                <a:rPr lang="en-US" b="1" baseline="-25000" dirty="0" smtClean="0"/>
                <a:t>12</a:t>
              </a:r>
              <a:r>
                <a:rPr lang="en-US" b="1" dirty="0" smtClean="0"/>
                <a:t>O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 +6</a:t>
              </a:r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  <a:r>
                <a:rPr lang="en-US" b="1" dirty="0" smtClean="0"/>
                <a:t> +  6O</a:t>
              </a:r>
              <a:r>
                <a:rPr lang="en-US" b="1" baseline="-25000" dirty="0" smtClean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799" y="4791063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2799" y="523333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4367" y="5688835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 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B\Desktop\Bioenergetics\qg1618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352800" cy="3789363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8242" y="1283497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03992" y="1259718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0643" y="1207296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643" y="1283492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4443" y="1359696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16116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 flipH="1">
            <a:off x="2366067" y="4560096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13642" y="4505326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42242" y="445770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23117" y="4471989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9458" y="1304885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কিউটিকল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878274" y="50393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প্রস্থচ্ছেদ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3083148" y="2165363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760" y="2556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1868777"/>
            <a:ext cx="3564200" cy="270879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37653" y="2036855"/>
            <a:ext cx="1789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পলিসেড প্যারেনকাইমা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7450978" y="3302840"/>
            <a:ext cx="1687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স্পঞ্জি প্যারেনকাইমা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6400802" y="4384872"/>
            <a:ext cx="1023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400802" y="1707187"/>
            <a:ext cx="195359" cy="41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1"/>
          </p:cNvCxnSpPr>
          <p:nvPr/>
        </p:nvCxnSpPr>
        <p:spPr>
          <a:xfrm flipH="1">
            <a:off x="6596161" y="1674269"/>
            <a:ext cx="793907" cy="514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90068" y="141265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উর্ধত্বক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উপকরণগুলো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9749" y="5641960"/>
            <a:ext cx="75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 পানি 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পৌঁছায় ,এটিই 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8242" y="1300969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3992" y="1277190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0643" y="1224768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0643" y="1300964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43" y="1377168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 flipH="1">
            <a:off x="2366067" y="4577568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13642" y="4522798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42242" y="4475173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23117" y="448946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83148" y="2182835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71600" y="6096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Curved Left Arrow 49"/>
          <p:cNvSpPr/>
          <p:nvPr/>
        </p:nvSpPr>
        <p:spPr>
          <a:xfrm rot="19117270" flipH="1">
            <a:off x="3114805" y="3195380"/>
            <a:ext cx="506139" cy="130562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359817">
            <a:off x="3326005" y="2624524"/>
            <a:ext cx="107236" cy="675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0600" y="30480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806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0023 C -0.00417 -0.00371 -0.00885 -0.00625 -0.0125 -0.01065 C -0.01389 -0.01204 -0.01337 -0.01482 -0.01424 -0.0169 C -0.01597 -0.02107 -0.0184 -0.02524 -0.02049 -0.0294 C -0.02726 -0.04306 -0.01927 -0.02778 -0.02813 -0.0419 C -0.03108 -0.0463 -0.03351 -0.05139 -0.03611 -0.05649 C -0.03646 -0.10093 -0.03663 -0.14561 -0.0375 -0.18982 C -0.03767 -0.19537 -0.03889 -0.20093 -0.03924 -0.20649 C -0.04288 -0.31135 -0.03837 -0.24584 -0.04219 -0.29815 C -0.04132 -0.31551 -0.04167 -0.33311 -0.03924 -0.35024 C -0.03837 -0.3551 -0.03507 -0.35857 -0.03299 -0.36274 L -0.02986 -0.36899 C -0.02639 -0.38658 -0.0309 -0.36875 -0.02361 -0.38357 C -0.02257 -0.38542 -0.02274 -0.38774 -0.02188 -0.38982 C -0.01979 -0.39537 -0.0184 -0.39746 -0.01424 -0.40024 C -0.01372 -0.40047 -0.01319 -0.40024 -0.0125 -0.40024 L -0.0125 -0.4 " pathEditMode="relative" rAng="0" ptsTypes="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4.44444E-6 0.00023 C -0.00209 -0.00555 -0.00417 -0.01111 -0.00625 -0.01667 C -0.00678 -0.01875 -0.00712 -0.02106 -0.00782 -0.02292 C -0.00868 -0.02592 -0.0099 -0.02847 -0.01094 -0.03125 C -0.01146 -0.03611 -0.01164 -0.0412 -0.0125 -0.04583 C -0.01389 -0.05625 -0.01372 -0.04838 -0.01719 -0.05833 C -0.01841 -0.0625 -0.01928 -0.06667 -0.02032 -0.07083 C -0.0198 -0.08889 -0.01997 -0.10717 -0.01875 -0.125 C -0.01841 -0.1294 -0.01632 -0.13333 -0.01563 -0.1375 C -0.01355 -0.14815 -0.01459 -0.14329 -0.0125 -0.15208 C -0.01303 -0.16667 -0.01285 -0.18148 -0.01407 -0.19583 C -0.01441 -0.20162 -0.0165 -0.20694 -0.01719 -0.2125 C -0.01771 -0.21736 -0.01823 -0.22222 -0.01875 -0.22708 C -0.0198 -0.23958 -0.02171 -0.26458 -0.02171 -0.26435 C -0.02084 -0.29028 -0.02014 -0.3162 -0.01875 -0.34167 C -0.01858 -0.34398 -0.01806 -0.3463 -0.01719 -0.34792 C -0.01372 -0.35486 -0.01198 -0.3537 -0.00782 -0.35833 C 4.44444E-6 -0.36713 -0.0066 -0.36319 0.00156 -0.36667 C 0.00416 -0.36944 0.00659 -0.37292 0.00937 -0.375 C 0.01232 -0.37731 0.01562 -0.37778 0.01875 -0.37917 C 0.02395 -0.38148 0.02343 -0.37917 0.02343 -0.38333 L 0.02343 -0.3831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1 -0.00996 C 0.00156 -0.01343 0.00659 -0.01551 0.00989 -0.02037 C 0.01163 -0.02315 0.01128 -0.02732 0.01128 -0.03079 C 0.01128 -0.06436 0.0125 -0.05718 0.00677 -0.07662 C 0.00468 -0.11482 0.00382 -0.11713 0.00677 -0.16412 C 0.00711 -0.16991 0.00989 -0.18079 0.00989 -0.18056 C 0.00885 -0.20232 0.00711 -0.22385 0.00677 -0.24537 C 0.00659 -0.24838 0.00659 -0.25186 0.00816 -0.25371 C 0.01076 -0.25672 0.01753 -0.25787 0.01753 -0.25764 C 0.01927 -0.25926 0.02048 -0.26204 0.02239 -0.26204 C 0.05659 -0.26459 0.0368 -0.26088 0.05816 -0.25579 C 0.06336 -0.25463 0.06875 -0.25463 0.07378 -0.25371 C 0.07708 -0.25325 0.08003 -0.25232 0.08316 -0.25162 C 0.0868 -0.25093 0.09045 -0.25024 0.09427 -0.24954 C 0.10798 -0.24352 0.10034 -0.24537 0.1177 -0.24537 L 0.11614 -0.24537 " pathEditMode="relative" rAng="0" ptsTypes="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0.00024 C 0.00625 -0.00416 0.01302 -0.0074 0.01875 -0.0125 C 0.02048 -0.01388 0.0217 -0.01597 0.02361 -0.01666 C 0.02604 -0.01805 0.02882 -0.01805 0.03125 -0.01875 C 0.03229 -0.02083 0.03333 -0.02314 0.03437 -0.025 C 0.03593 -0.028 0.03784 -0.03032 0.03923 -0.03333 C 0.0401 -0.03564 0.04201 -0.04652 0.04236 -0.04791 C 0.0434 -0.05555 0.04409 -0.06342 0.04548 -0.07083 C 0.04566 -0.07314 0.04653 -0.075 0.04687 -0.07708 C 0.04757 -0.07986 0.04791 -0.08263 0.04861 -0.08541 C 0.04896 -0.09305 0.04948 -0.10092 0.05 -0.10833 C 0.05069 -0.11481 0.05225 -0.12476 0.0533 -0.13125 C 0.05243 -0.15463 0.05382 -0.17152 0.05 -0.19166 C 0.04965 -0.19398 0.04913 -0.19606 0.04861 -0.19791 C 0.04757 -0.20092 0.04653 -0.20347 0.04548 -0.20625 C 0.04253 -0.22963 0.04618 -0.21041 0.04062 -0.225 C 0.03767 -0.2331 0.04062 -0.23032 0.0375 -0.23958 C 0.03559 -0.24583 0.03142 -0.2493 0.02812 -0.25416 C 0.02014 -0.26643 0.02778 -0.26041 0.01562 -0.26666 C 0.00833 -0.27638 0.01389 -0.2699 0.00625 -0.27708 C 0.00416 -0.27916 0.00243 -0.28171 2.77778E-6 -0.28333 C -0.00591 -0.28796 -0.01233 -0.2875 -0.01702 -0.29583 C -0.02205 -0.30486 -0.0191 -0.30416 -0.02327 -0.30416 L -0.02327 -0.30208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3.67253E-6 C -0.01059 0.01249 -0.0118 0.02776 -0.01562 0.03932 C -0.02066 0.05435 -0.02795 0.06453 -0.03177 0.08072 C -0.03333 0.08742 -0.04305 0.09806 -0.04652 0.10477 C -0.04878 0.1087 -0.04965 0.11425 -0.05191 0.11841 C -0.05416 0.12234 -0.05763 0.12443 -0.06007 0.12836 C -0.06666 0.13946 -0.06944 0.15357 -0.07621 0.16397 C -0.07829 0.17322 -0.07968 0.18201 -0.08142 0.19149 C -0.08229 0.19542 -0.0842 0.20329 -0.0842 0.20352 C -0.08871 0.2463 -0.08559 0.27151 -0.07083 0.30412 C -0.06753 0.31129 -0.06371 0.32123 -0.05868 0.32586 C -0.05277 0.33118 -0.04357 0.33349 -0.03715 0.33557 C -0.03715 0.33604 -0.03593 0.3506 -0.03177 0.3476 C -0.0302 0.34644 -0.03125 0.34228 -0.03055 0.33974 C -0.02864 0.33326 -0.02569 0.33372 -0.02916 0.33372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67345E-6 C 0.00504 -0.00138 0.01025 -0.00162 0.01494 -0.00393 C 0.01824 -0.00555 0.02049 -0.01064 0.02397 -0.01179 C 0.02674 -0.01272 0.0316 -0.01434 0.03438 -0.01595 C 0.04046 -0.01965 0.04584 -0.0259 0.05226 -0.02775 C 0.05678 -0.02914 0.06129 -0.03029 0.06563 -0.03168 C 0.06719 -0.03214 0.06858 -0.03307 0.07015 -0.03376 C 0.07761 -0.03677 0.08508 -0.03885 0.09254 -0.04163 C 0.09653 -0.04301 0.10452 -0.04579 0.10452 -0.04579 C 0.11164 -0.05203 0.12032 -0.05434 0.12848 -0.05758 C 0.13334 -0.06198 0.1382 -0.06383 0.14324 -0.06753 C 0.15018 -0.07285 0.15157 -0.07724 0.15973 -0.0814 C 0.16702 -0.09112 0.1764 -0.09759 0.18369 -0.10731 C 0.19046 -0.11609 0.19497 -0.1265 0.20157 -0.13529 C 0.20556 -0.15194 0.19983 -0.13113 0.20608 -0.145 C 0.2106 -0.15471 0.21147 -0.1642 0.21789 -0.17298 C 0.22119 -0.18524 0.22483 -0.19611 0.22692 -0.20883 C 0.2264 -0.23196 0.22674 -0.25508 0.22535 -0.27821 C 0.22501 -0.28376 0.21372 -0.29186 0.21042 -0.29417 C 0.20765 -0.29602 0.20157 -0.2981 0.20157 -0.2981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3" grpId="0"/>
      <p:bldP spid="54" grpId="0"/>
      <p:bldP spid="61" grpId="0"/>
      <p:bldP spid="68" grpId="0"/>
      <p:bldP spid="39" grpId="0" animBg="1"/>
      <p:bldP spid="40" grpId="0" animBg="1"/>
      <p:bldP spid="42" grpId="0" animBg="1"/>
      <p:bldP spid="44" grpId="0" animBg="1"/>
      <p:bldP spid="48" grpId="0"/>
      <p:bldP spid="50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586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86" y="1828800"/>
            <a:ext cx="3696936" cy="211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>
          <a:xfrm>
            <a:off x="2185283" y="3922276"/>
            <a:ext cx="14478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" y="914399"/>
            <a:ext cx="3751703" cy="285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/>
          <a:stretch/>
        </p:blipFill>
        <p:spPr>
          <a:xfrm>
            <a:off x="534350" y="3927617"/>
            <a:ext cx="1189915" cy="169545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513554">
            <a:off x="4144503" y="690847"/>
            <a:ext cx="583935" cy="2305938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3512140"/>
            <a:ext cx="119295" cy="428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55" y="5617726"/>
            <a:ext cx="1290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বন্ধ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57313" y="5382157"/>
            <a:ext cx="16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খোলা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167818" y="253574"/>
            <a:ext cx="47243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কোথায় ঘটে?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1896" y="1590526"/>
            <a:ext cx="1097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ভিতরের ঝিল্লি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913879" y="361193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887027" y="4005620"/>
            <a:ext cx="9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</a:t>
            </a:r>
            <a:endParaRPr lang="en-US" sz="28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613482" y="4431537"/>
            <a:ext cx="1625518" cy="527282"/>
          </a:xfrm>
          <a:prstGeom prst="wedgeRectCallout">
            <a:avLst>
              <a:gd name="adj1" fmla="val 28320"/>
              <a:gd name="adj2" fmla="val -272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31103" y="3230434"/>
            <a:ext cx="836593" cy="904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77322" y="5042407"/>
            <a:ext cx="1115292" cy="935093"/>
            <a:chOff x="1977322" y="5042407"/>
            <a:chExt cx="1115292" cy="935093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CO</a:t>
              </a:r>
              <a:r>
                <a:rPr lang="en-US" altLang="en-US" sz="2400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32047" y="4014796"/>
            <a:ext cx="1244262" cy="833482"/>
            <a:chOff x="3120" y="2151"/>
            <a:chExt cx="2511" cy="123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120" y="2880"/>
              <a:ext cx="1952" cy="5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08679" y="744865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ক্লোরোপ্লাস্টের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2409" y="1328957"/>
            <a:ext cx="4377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টিস্যুর ক্লোরোপ্লাস্টে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16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3" grpId="1" animBg="1"/>
      <p:bldP spid="15" grpId="0"/>
      <p:bldP spid="16" grpId="0"/>
      <p:bldP spid="17" grpId="0"/>
      <p:bldP spid="19" grpId="0" animBg="1"/>
      <p:bldP spid="27" grpId="0" animBg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1981200"/>
            <a:ext cx="8412164" cy="1082676"/>
            <a:chOff x="423" y="2766"/>
            <a:chExt cx="5299" cy="68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67" y="3159"/>
              <a:ext cx="45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 smtClean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3" y="2766"/>
              <a:ext cx="529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6CO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+ 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12H</a:t>
              </a:r>
              <a:r>
                <a:rPr lang="en-US" altLang="en-US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O 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  C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+ 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6O</a:t>
              </a:r>
              <a:r>
                <a:rPr lang="en-US" altLang="en-US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lang="en-US" altLang="en-US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lang="en-US" altLang="en-US" baseline="-25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667000" y="1143000"/>
            <a:ext cx="4292600" cy="836612"/>
            <a:chOff x="1952" y="2247"/>
            <a:chExt cx="2704" cy="527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9" y="2247"/>
              <a:ext cx="9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জারিত হয়েছে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60" y="2400"/>
              <a:ext cx="8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656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 rot="10800000" flipV="1">
            <a:off x="2144713" y="2910489"/>
            <a:ext cx="1695450" cy="670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bn-IN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বিজারিত </a:t>
            </a:r>
            <a:r>
              <a:rPr lang="bn-I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911601" y="3163069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2832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990600" y="3163069"/>
            <a:ext cx="111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0160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বিক্রিয়াটি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78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17" y="167639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লক্ষ্য 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4387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 উৎপাদনে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3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-র ভূমিকা ব্যাখ্যা কর।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68650"/>
              </p:ext>
            </p:extLst>
          </p:nvPr>
        </p:nvGraphicFramePr>
        <p:xfrm>
          <a:off x="6629400" y="661911"/>
          <a:ext cx="2228476" cy="188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61911"/>
                        <a:ext cx="2228476" cy="188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403536"/>
            <a:ext cx="706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ফটোফসফোরাইলেশন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ATP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 কী তৈরি করে?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6019800" y="4558265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জীবনীশক্তি বা বায়োএনার্জি কী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800" baseline="-25000" dirty="0" smtClean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 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ATP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মেসোফিল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6" y="1080401"/>
            <a:ext cx="4451951" cy="303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6" y="1295400"/>
            <a:ext cx="3076575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307" y="21843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5327" y="36216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9065" y="43024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1113" y="388327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30539" y="5000266"/>
            <a:ext cx="250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আঁক।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3921503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536" y="3623830"/>
            <a:ext cx="289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মোফাখখারুল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সহঃ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ঝীব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রংপুর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সেনানিবাস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4র্থ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PB\Downloads\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249" y="275398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1275" y="988132"/>
            <a:ext cx="57245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শক্তি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752600"/>
            <a:ext cx="4007831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ight Arrow 12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5062" y="1600200"/>
            <a:ext cx="63579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কম বেশী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2743200"/>
            <a:ext cx="67389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3531"/>
            <a:ext cx="6773332" cy="3962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96166" y="2438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জীবনীশক্তি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8242" y="1300969"/>
            <a:ext cx="1339158" cy="25090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295400"/>
            <a:ext cx="19050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1371600"/>
            <a:ext cx="18288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70642" y="1453369"/>
            <a:ext cx="1262958" cy="19756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কোষের প্রধান শক্তির উৎস হিসেবে এটিপির ভূমিকা ব্যাখ্যা করতে পারবে।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সালোকসংশ্লেষণ প্রক্রিয়ায় শর্করা প্রস্তুতি ব্যাখ্যা করতে পারবে।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4032055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609600"/>
            <a:ext cx="72999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রুপান্তরের জন্য উদ্ভিদ পূর্বের কোন সঞ্চিত শক্তি ব্যবহার করে কি?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95400" y="6096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1447800"/>
            <a:ext cx="729996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বিভিন্ন বিক্রিয়ায় শক্তি যোগায়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400" baseline="-25000" dirty="0" smtClean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25908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মধ্যে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সঞ্চয় করে রাখে, -কেন?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6576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 চল দেখি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এবং কীভাবে তৈরি হয়?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4" grpId="0" animBg="1"/>
      <p:bldP spid="14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76800" y="1600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এডিনোসিন 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6670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এডিনোসিন ট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্রাই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304800"/>
            <a:ext cx="3429001" cy="1138961"/>
            <a:chOff x="6503246" y="630456"/>
            <a:chExt cx="2816096" cy="1422727"/>
          </a:xfrm>
        </p:grpSpPr>
        <p:sp>
          <p:nvSpPr>
            <p:cNvPr id="37" name="Oval 36"/>
            <p:cNvSpPr/>
            <p:nvPr/>
          </p:nvSpPr>
          <p:spPr>
            <a:xfrm>
              <a:off x="6503246" y="630456"/>
              <a:ext cx="763877" cy="6591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229928" y="9389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4525" y="630456"/>
              <a:ext cx="1689657" cy="57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অজৈব ফসফেট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1322" y="1245822"/>
              <a:ext cx="519186" cy="80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032782" y="15300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37981" y="1299187"/>
              <a:ext cx="1981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84393" y="2514600"/>
            <a:ext cx="3525808" cy="914400"/>
            <a:chOff x="1884393" y="3886200"/>
            <a:chExt cx="3525808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18" name="Straight Connector 17"/>
              <p:cNvCxnSpPr>
                <a:stCxn id="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25541" y="4092036"/>
                <a:ext cx="314865" cy="4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87167" y="4092036"/>
                <a:ext cx="360067" cy="93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84393" y="3962400"/>
              <a:ext cx="477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0" y="1447800"/>
            <a:ext cx="2667000" cy="838200"/>
            <a:chOff x="1981200" y="2286000"/>
            <a:chExt cx="2667000" cy="838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27" name="Straight Connector 26"/>
              <p:cNvCxnSpPr>
                <a:stCxn id="29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09989" y="4307111"/>
                <a:ext cx="393360" cy="11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81200" y="2362200"/>
              <a:ext cx="50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35814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কীভাবে তৈরি হয়?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5178" y="4595041"/>
            <a:ext cx="2268097" cy="646331"/>
            <a:chOff x="321692" y="2339145"/>
            <a:chExt cx="2268097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321692" y="2339145"/>
              <a:ext cx="519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2000" y="2662311"/>
              <a:ext cx="329671" cy="3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524000" y="2662311"/>
              <a:ext cx="376998" cy="8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22853" y="2380275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897309" y="2387046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54898" y="4572530"/>
            <a:ext cx="1558900" cy="707886"/>
            <a:chOff x="2607427" y="2317074"/>
            <a:chExt cx="1126373" cy="707886"/>
          </a:xfrm>
        </p:grpSpPr>
        <p:sp>
          <p:nvSpPr>
            <p:cNvPr id="52" name="Oval 51"/>
            <p:cNvSpPr/>
            <p:nvPr/>
          </p:nvSpPr>
          <p:spPr>
            <a:xfrm>
              <a:off x="3190037" y="2370632"/>
              <a:ext cx="543763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7427" y="2317074"/>
              <a:ext cx="451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6605892" y="5650551"/>
            <a:ext cx="1714399" cy="445449"/>
          </a:xfrm>
          <a:prstGeom prst="wedgeEllipseCallout">
            <a:avLst>
              <a:gd name="adj1" fmla="val -46810"/>
              <a:gd name="adj2" fmla="val -1104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654162" y="4598548"/>
            <a:ext cx="3727838" cy="684776"/>
            <a:chOff x="4637354" y="1432225"/>
            <a:chExt cx="3727838" cy="684776"/>
          </a:xfrm>
        </p:grpSpPr>
        <p:grpSp>
          <p:nvGrpSpPr>
            <p:cNvPr id="57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59" name="Straight Connector 58"/>
              <p:cNvCxnSpPr>
                <a:stCxn id="66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44"/>
              <p:cNvGrpSpPr/>
              <p:nvPr/>
            </p:nvGrpSpPr>
            <p:grpSpPr>
              <a:xfrm>
                <a:off x="5037225" y="2439424"/>
                <a:ext cx="2268097" cy="646331"/>
                <a:chOff x="321692" y="2339145"/>
                <a:chExt cx="2268097" cy="64633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21692" y="2339145"/>
                  <a:ext cx="5191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62000" y="2662311"/>
                  <a:ext cx="329671" cy="38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637354" y="1651067"/>
              <a:ext cx="518973" cy="2701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Callout 66"/>
          <p:cNvSpPr/>
          <p:nvPr/>
        </p:nvSpPr>
        <p:spPr>
          <a:xfrm>
            <a:off x="655704" y="3960302"/>
            <a:ext cx="1714399" cy="445449"/>
          </a:xfrm>
          <a:prstGeom prst="wedgeEllipseCallout">
            <a:avLst>
              <a:gd name="adj1" fmla="val -141"/>
              <a:gd name="adj2" fmla="val 820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2667000" y="54864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 হওয়ার কৌশল কী?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1812" y="421476"/>
            <a:ext cx="5028389" cy="707886"/>
            <a:chOff x="1426282" y="134377"/>
            <a:chExt cx="5321572" cy="707886"/>
          </a:xfrm>
        </p:grpSpPr>
        <p:sp>
          <p:nvSpPr>
            <p:cNvPr id="70" name="TextBox 69"/>
            <p:cNvSpPr txBox="1"/>
            <p:nvPr/>
          </p:nvSpPr>
          <p:spPr>
            <a:xfrm>
              <a:off x="5797543" y="134377"/>
              <a:ext cx="950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-1920" r="19901" b="88999"/>
            <a:stretch/>
          </p:blipFill>
          <p:spPr>
            <a:xfrm>
              <a:off x="1426282" y="180527"/>
              <a:ext cx="4572000" cy="533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55" grpId="0" animBg="1"/>
      <p:bldP spid="55" grpId="1" animBg="1"/>
      <p:bldP spid="67" grpId="0" animBg="1"/>
      <p:bldP spid="67" grpId="1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31" name="Rectangle 30"/>
            <p:cNvSpPr/>
            <p:nvPr/>
          </p:nvSpPr>
          <p:spPr>
            <a:xfrm>
              <a:off x="2133600" y="2676525"/>
              <a:ext cx="1454727" cy="2286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609600" y="3886200"/>
            <a:ext cx="4343400" cy="748146"/>
            <a:chOff x="762000" y="2362200"/>
            <a:chExt cx="4419600" cy="900546"/>
          </a:xfrm>
        </p:grpSpPr>
        <p:grpSp>
          <p:nvGrpSpPr>
            <p:cNvPr id="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4" name="Flowchart: Punched Tape 3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1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11" name="Rectangle 10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980420"/>
            <a:ext cx="5038116" cy="245753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762000"/>
            <a:ext cx="3886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1" y="914399"/>
            <a:ext cx="1998906" cy="12947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3999" y="4800600"/>
            <a:ext cx="32568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অ্যাডিনোসিন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492" y="5027761"/>
            <a:ext cx="495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অ্যাডিনোসিন ট্রাইফসফেট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ATP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381000"/>
            <a:ext cx="624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4343400" y="2133600"/>
            <a:ext cx="3505200" cy="685800"/>
          </a:xfrm>
          <a:prstGeom prst="wedgeRoundRectCallout">
            <a:avLst>
              <a:gd name="adj1" fmla="val -34318"/>
              <a:gd name="adj2" fmla="val 2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ফসফেট বন্ধনীতে প্রায় ৭৩০০ ক্যালরি সৌরশক্তি আবদ্ধ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53"/>
          <p:cNvGrpSpPr/>
          <p:nvPr/>
        </p:nvGrpSpPr>
        <p:grpSpPr>
          <a:xfrm>
            <a:off x="2819400" y="2971800"/>
            <a:ext cx="4343400" cy="748146"/>
            <a:chOff x="762000" y="2362200"/>
            <a:chExt cx="4419600" cy="900546"/>
          </a:xfrm>
        </p:grpSpPr>
        <p:grpSp>
          <p:nvGrpSpPr>
            <p:cNvPr id="2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27" name="Flowchart: Punched Tape 2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37" name="Group 43"/>
          <p:cNvGrpSpPr/>
          <p:nvPr/>
        </p:nvGrpSpPr>
        <p:grpSpPr>
          <a:xfrm>
            <a:off x="4572000" y="914400"/>
            <a:ext cx="1143000" cy="609600"/>
            <a:chOff x="2133600" y="2362200"/>
            <a:chExt cx="1454727" cy="838200"/>
          </a:xfrm>
        </p:grpSpPr>
        <p:sp>
          <p:nvSpPr>
            <p:cNvPr id="38" name="Rectangle 37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55" name="Group 53"/>
          <p:cNvGrpSpPr/>
          <p:nvPr/>
        </p:nvGrpSpPr>
        <p:grpSpPr>
          <a:xfrm>
            <a:off x="3657600" y="5652654"/>
            <a:ext cx="4343400" cy="748146"/>
            <a:chOff x="762000" y="2362200"/>
            <a:chExt cx="4419600" cy="900546"/>
          </a:xfrm>
        </p:grpSpPr>
        <p:grpSp>
          <p:nvGrpSpPr>
            <p:cNvPr id="5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57" name="Flowchart: Punched Tape 5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63" name="Group 43"/>
          <p:cNvGrpSpPr/>
          <p:nvPr/>
        </p:nvGrpSpPr>
        <p:grpSpPr>
          <a:xfrm>
            <a:off x="7315200" y="2909454"/>
            <a:ext cx="1143000" cy="609600"/>
            <a:chOff x="2133600" y="2362200"/>
            <a:chExt cx="1454727" cy="838200"/>
          </a:xfrm>
        </p:grpSpPr>
        <p:sp>
          <p:nvSpPr>
            <p:cNvPr id="64" name="Rectangle 63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0127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371600" y="914400"/>
            <a:ext cx="67056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3001" y="1066799"/>
            <a:ext cx="5764736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5401" y="1219199"/>
            <a:ext cx="2190033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34824" y="1159623"/>
            <a:ext cx="233362" cy="326780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23 0.00174 0.00069 0.0026 0.00185 C 0.00347 0.00394 0.00434 0.01134 0.00521 0.01343 C 0.00694 0.02616 0.00885 0.0294 0.01007 0.03819 C 0.01094 0.05324 0.01181 0.0669 0.01285 0.07454 C 0.01319 0.08912 0.01458 0.11204 0.01545 0.11667 C 0.01545 0.12616 0.0158 0.13495 0.01632 0.14444 C 0.01684 0.15741 0.01684 0.16921 0.01719 0.1838 C 0.01771 0.1912 0.01771 0.20255 0.01806 0.21134 C 0.01806 0.22014 0.01806 0.23102 0.01858 0.23958 C 0.01892 0.24931 0.01892 0.25694 0.01944 0.26597 C 0.01944 0.27778 0.01944 0.29282 0.01979 0.30486 C 0.01979 0.31736 0.01979 0.32963 0.01979 0.34259 C 0.01979 0.34537 0.01979 0.34745 0.01979 0.35139 C 0.01979 0.36806 0.01979 0.38333 0.01979 0.39954 C 0.02031 0.40324 0.02083 0.4088 0.02083 0.41065 " pathEditMode="relative" rAng="0" ptsTypes="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128232" y="2072341"/>
            <a:ext cx="2634767" cy="2385426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সংশ্লেষণ, পরিবহন, বিপাকীয় কাজে শক্তি ব্যয়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166" y="2072341"/>
            <a:ext cx="2134890" cy="2537816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 আসে আলো ও ক্লোরোফিল অনু্ হতে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129" y="3899049"/>
            <a:ext cx="776573" cy="610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ip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0652" y="3899049"/>
            <a:ext cx="998991" cy="622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GB" sz="2400" dirty="0"/>
          </a:p>
        </p:txBody>
      </p:sp>
      <p:sp>
        <p:nvSpPr>
          <p:cNvPr id="10" name="Curved Left Arrow 9"/>
          <p:cNvSpPr/>
          <p:nvPr/>
        </p:nvSpPr>
        <p:spPr>
          <a:xfrm rot="21357122">
            <a:off x="5474321" y="2421355"/>
            <a:ext cx="481013" cy="18336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2362201" y="2275080"/>
            <a:ext cx="812222" cy="1979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92828" y="2093608"/>
            <a:ext cx="1436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09644" y="3962400"/>
            <a:ext cx="452782" cy="495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34413" y="432848"/>
            <a:ext cx="655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যুক্ত ও মুক্ত হওয়ার প্রক্রিয়াটি দেখ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3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654</Words>
  <Application>Microsoft Office PowerPoint</Application>
  <PresentationFormat>On-screen Show (4:3)</PresentationFormat>
  <Paragraphs>174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NikoshBAN</vt:lpstr>
      <vt:lpstr>Symbol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Mahnoor</cp:lastModifiedBy>
  <cp:revision>1053</cp:revision>
  <dcterms:created xsi:type="dcterms:W3CDTF">2006-08-16T00:00:00Z</dcterms:created>
  <dcterms:modified xsi:type="dcterms:W3CDTF">2020-07-27T17:20:09Z</dcterms:modified>
</cp:coreProperties>
</file>