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8"/>
  </p:notesMasterIdLst>
  <p:sldIdLst>
    <p:sldId id="256" r:id="rId3"/>
    <p:sldId id="28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82" r:id="rId14"/>
    <p:sldId id="266" r:id="rId15"/>
    <p:sldId id="267" r:id="rId16"/>
    <p:sldId id="268" r:id="rId17"/>
    <p:sldId id="269" r:id="rId18"/>
    <p:sldId id="274" r:id="rId19"/>
    <p:sldId id="275" r:id="rId20"/>
    <p:sldId id="271" r:id="rId21"/>
    <p:sldId id="276" r:id="rId22"/>
    <p:sldId id="280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63E3-F89D-4374-9177-36D2DFFCACB7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11CEA-FD16-4CFB-817F-D3DD425BF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1CEA-FD16-4CFB-817F-D3DD425BF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2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11CEA-FD16-4CFB-817F-D3DD425BF0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1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7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9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4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7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88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6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60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56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15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27-Jul-20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6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7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99" y="488097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534400" cy="5181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15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7"/>
    </mc:Choice>
    <mc:Fallback xmlns="">
      <p:transition spd="slow" advTm="10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150" y="652790"/>
            <a:ext cx="298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আরো কিছু ব্যাপনের ছবি-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233160"/>
            <a:ext cx="3686175" cy="4253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89970"/>
            <a:ext cx="4724400" cy="4448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5671245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ব্যাপনের ফলে কণাগুলি ছড়িয়ে পড়ছে।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9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9"/>
    </mc:Choice>
    <mc:Fallback xmlns="">
      <p:transition spd="slow" advTm="10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95400"/>
            <a:ext cx="8153400" cy="170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276600"/>
            <a:ext cx="2609850" cy="241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002"/>
            <a:ext cx="2971800" cy="226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" y="5824210"/>
            <a:ext cx="4429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ব্যাপনের ফলে কণাগুলি ছড়িয়ে পড়ছে।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3429002"/>
            <a:ext cx="2286000" cy="2266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896" y="601712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চিত্রে কি হচ্ছে বলতো ?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3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68"/>
    </mc:Choice>
    <mc:Fallback xmlns="">
      <p:transition spd="slow" advTm="31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772400" cy="518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1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"/>
    </mc:Choice>
    <mc:Fallback xmlns="">
      <p:transition spd="slow" advTm="1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51251"/>
            <a:ext cx="2667000" cy="2590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143" y="57416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নিঃসরণঃ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সরু ছিদ্রপথে কোনো গ্যাসীয় পদার্থের অণুসমূহের উচ্চচাপ থেকে নিম্নচাপ অঞ্চলে বেরিয়ে আসার প্রক্রিয়াকে নিঃসরণ বলে। ছিদ্রপথ অণুর স্বতঃস্ফূর্ত গতিকে বাধা দেয়। পাত্রের ছিদ্র যত বড় হয় নিঃসরণ তত বেশী হয়।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1832" y="5199200"/>
            <a:ext cx="935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 সুগন্ধি ও অ্যারোসলের নিঃসরণ দেখানো হলো। তোমরা বলতো এদের মধ্যে কোনটি ক্ষতিকর ?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1350" y="2551251"/>
            <a:ext cx="2819400" cy="2590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08403"/>
            <a:ext cx="2819400" cy="2590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748" y="5616344"/>
            <a:ext cx="8527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উত্তরঃ অ্যারোসল । তোমরা যখনই কোনো বিষাক্ত গ্যাস নিঃসরন হতে দেখবে তখনই সাবধান হবে। কারন ব্যাপনের ফলে তা দ্রূত বাতাসে ছড়িয়ে পড়ে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2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67"/>
    </mc:Choice>
    <mc:Fallback xmlns="">
      <p:transition spd="slow" advTm="1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868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650" y="4724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মিথেন গ্যাসকে অধিক চাপ প্রয়োগ করে 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তে পরিনত করে যানবাহনের জ্বালানি হিসাবে ব্যাবহার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0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9"/>
    </mc:Choice>
    <mc:Fallback xmlns="">
      <p:transition spd="slow" advTm="4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34163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5800"/>
            <a:ext cx="51054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7338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বাড়ীতে জ্বালানি হিসাবে ব্যবহারের জন্য অধিক চাপে মিথেন এবং রিফাইনারি থেকে প্রাপ্ত  বিউটেন ও প্রোপেন গ্যাস মিশিয়ে সিলিন্ডারে রাখা হয়। একে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LPG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গ্যাস বলে। কোনো ভাবে সিলিন্ডার ছিদ্র হলে গ্যাস সজোরে বেরিয়ে আসে। এ থেকে বিপদের সৃষ্টি হতে পারে। এসব নিঃসরণের ঘটনা।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যেখানে নিঃসরণের কাজ হয় সেখানে সাবধান থাকতে হবে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2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8"/>
    </mc:Choice>
    <mc:Fallback xmlns="">
      <p:transition spd="slow" advTm="5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55087"/>
            <a:ext cx="3276600" cy="3002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73099"/>
            <a:ext cx="2667000" cy="2984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85" y="655088"/>
            <a:ext cx="2591415" cy="3002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3911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রুগীদের জীবন বাচাবার জন্য হাসপাতালে অধিক চাপে অক্সিজেন গ্যাস সিলিন্ডারে ভরে রাখা হয়। চাপ কমালে তা ছিদ্র পথে বেরিয়ে আসে। এ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সবই নিঃসরণের ঘটনা।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0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3"/>
    </mc:Choice>
    <mc:Fallback xmlns="">
      <p:transition spd="slow" advTm="4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4736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এবার কিছু নিঃসরণের ছবি দেখি-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145"/>
            <a:ext cx="4362450" cy="2392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066145"/>
            <a:ext cx="4343397" cy="2592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060" y="3258205"/>
            <a:ext cx="264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8315"/>
            <a:ext cx="4400550" cy="2971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4343399" cy="2762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0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7"/>
    </mc:Choice>
    <mc:Fallback xmlns="">
      <p:transition spd="slow" advTm="10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2895600" cy="381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0"/>
            <a:ext cx="257175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0"/>
            <a:ext cx="27432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9650" y="532715"/>
            <a:ext cx="4373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  নিঃসরণের আরো ছবি 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548863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মশা তাড়াবার মেশিন ও ইট ভাটা থেকে ধোওয়া নিঃসরণ হছে। এসব ধোয়া নিঃসরণের ফলে পরিবেশের মারাত্বক ক্ষতি হয়।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3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0"/>
    </mc:Choice>
    <mc:Fallback xmlns="">
      <p:transition spd="slow" advTm="27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রাখবেঃ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বস্তু বা পদার্থের ব্যাপন ও নিঃসরণ এর ভর এবং ঘনত্বের উপর নির্ভরশীল। কোন বস্তুর ভর ও ঘনত্ব যতো কম হবে তার ব্যাপন ও নিঃসরন  হার ততো বেশী হবে আর ভর ও ঘনত্ব যতো বেশী হবে তার ব্যাপন ও নিঃসরণ  হার ততো কম হবে। উদাহরন হিসাবে হাইড্রোজেন, অক্সিজেন ও কার্বনডাই অক্সাইড এই তিনটি গ্যাসের মধ্যে হাইড্রোজেনের ব্যাপন হবে সবচেয়ে বেশী, অক্সিজেনের হবে তারচেয়ে কম এবং কার্বনডাই অক্সাইডের হবে সবচেয়ে কম। কারন হাইড্রোজেনের আণবিক ভর ২ গ্রাম, অক্সিজেনের আণবিক ভর ৩২ গ্রাম এবং কার্বনডাই অক্সাইডের আণবিক ভর ৪৪ গ্রাম।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0"/>
    </mc:Choice>
    <mc:Fallback xmlns="">
      <p:transition spd="slow" advTm="3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-1676400"/>
            <a:ext cx="11582400" cy="87300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0" y="838201"/>
            <a:ext cx="48768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600" dirty="0" smtClean="0">
              <a:latin typeface="KarnaphuliMJ" pitchFamily="2" charset="0"/>
              <a:cs typeface="KarnaphuliMJ" pitchFamily="2" charset="0"/>
            </a:endParaRPr>
          </a:p>
          <a:p>
            <a:r>
              <a:rPr lang="en-US" sz="17600" dirty="0" err="1" smtClean="0">
                <a:solidFill>
                  <a:srgbClr val="FF0000"/>
                </a:solidFill>
                <a:latin typeface="KarnaphuliMJ" pitchFamily="2" charset="0"/>
                <a:cs typeface="KarnaphuliMJ" pitchFamily="2" charset="0"/>
              </a:rPr>
              <a:t>wkÿK</a:t>
            </a:r>
            <a:r>
              <a:rPr lang="en-US" sz="17600" dirty="0" smtClean="0">
                <a:solidFill>
                  <a:srgbClr val="FF0000"/>
                </a:solidFill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17600" dirty="0" err="1" smtClean="0">
                <a:solidFill>
                  <a:srgbClr val="FF0000"/>
                </a:solidFill>
                <a:latin typeface="KarnaphuliMJ" pitchFamily="2" charset="0"/>
                <a:cs typeface="KarnaphuliMJ" pitchFamily="2" charset="0"/>
              </a:rPr>
              <a:t>cwiwPwZ</a:t>
            </a:r>
            <a:endParaRPr lang="en-US" sz="17600" dirty="0" smtClean="0">
              <a:solidFill>
                <a:srgbClr val="FF0000"/>
              </a:solidFill>
              <a:latin typeface="KarnaphuliMJ" pitchFamily="2" charset="0"/>
              <a:cs typeface="KarnaphuliMJ" pitchFamily="2" charset="0"/>
            </a:endParaRPr>
          </a:p>
          <a:p>
            <a:endParaRPr lang="en-US" sz="17600" dirty="0">
              <a:latin typeface="KarnaphuliMJ" pitchFamily="2" charset="0"/>
              <a:cs typeface="KarnaphuliMJ" pitchFamily="2" charset="0"/>
            </a:endParaRPr>
          </a:p>
          <a:p>
            <a:r>
              <a:rPr lang="en-US" sz="12800" dirty="0" smtClean="0">
                <a:latin typeface="KarnaphuliMJ" pitchFamily="2" charset="0"/>
                <a:cs typeface="KarnaphuliMJ" pitchFamily="2" charset="0"/>
              </a:rPr>
              <a:t>GBP </a:t>
            </a:r>
            <a:r>
              <a:rPr lang="en-US" sz="12800" dirty="0" err="1">
                <a:latin typeface="KarnaphuliMJ" pitchFamily="2" charset="0"/>
                <a:cs typeface="KarnaphuliMJ" pitchFamily="2" charset="0"/>
              </a:rPr>
              <a:t>Gg</a:t>
            </a:r>
            <a:r>
              <a:rPr lang="en-US" sz="12800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12800" dirty="0" err="1">
                <a:latin typeface="KarnaphuliMJ" pitchFamily="2" charset="0"/>
                <a:cs typeface="KarnaphuliMJ" pitchFamily="2" charset="0"/>
              </a:rPr>
              <a:t>kvnv`vZ</a:t>
            </a:r>
            <a:endParaRPr lang="en-US" sz="12800" dirty="0">
              <a:latin typeface="KarnaphuliMJ" pitchFamily="2" charset="0"/>
              <a:cs typeface="KarnaphuliMJ" pitchFamily="2" charset="0"/>
            </a:endParaRPr>
          </a:p>
          <a:p>
            <a:r>
              <a:rPr lang="en-US" sz="6400" dirty="0" err="1">
                <a:latin typeface="KarnaphuliMJ" pitchFamily="2" charset="0"/>
                <a:cs typeface="KarnaphuliMJ" pitchFamily="2" charset="0"/>
              </a:rPr>
              <a:t>we.Gm-wm</a:t>
            </a:r>
            <a:r>
              <a:rPr lang="en-US" sz="6400" dirty="0">
                <a:latin typeface="KarnaphuliMJ" pitchFamily="2" charset="0"/>
                <a:cs typeface="KarnaphuliMJ" pitchFamily="2" charset="0"/>
              </a:rPr>
              <a:t> (m¤§</a:t>
            </a:r>
            <a:r>
              <a:rPr lang="en-US" sz="6400" dirty="0" err="1">
                <a:latin typeface="KarnaphuliMJ" pitchFamily="2" charset="0"/>
                <a:cs typeface="KarnaphuliMJ" pitchFamily="2" charset="0"/>
              </a:rPr>
              <a:t>vb</a:t>
            </a:r>
            <a:r>
              <a:rPr lang="en-US" sz="6400" dirty="0">
                <a:latin typeface="KarnaphuliMJ" pitchFamily="2" charset="0"/>
                <a:cs typeface="KarnaphuliMJ" pitchFamily="2" charset="0"/>
              </a:rPr>
              <a:t>);</a:t>
            </a:r>
            <a:r>
              <a:rPr lang="en-US" sz="6400" dirty="0" err="1">
                <a:latin typeface="KarnaphuliMJ" pitchFamily="2" charset="0"/>
                <a:cs typeface="KarnaphuliMJ" pitchFamily="2" charset="0"/>
              </a:rPr>
              <a:t>Gg.Gm-wm</a:t>
            </a:r>
            <a:r>
              <a:rPr lang="en-US" sz="6400" dirty="0">
                <a:latin typeface="KarnaphuliMJ" pitchFamily="2" charset="0"/>
                <a:cs typeface="KarnaphuliMJ" pitchFamily="2" charset="0"/>
              </a:rPr>
              <a:t> (</a:t>
            </a:r>
            <a:r>
              <a:rPr lang="en-US" sz="6400" dirty="0" err="1">
                <a:latin typeface="KarnaphuliMJ" pitchFamily="2" charset="0"/>
                <a:cs typeface="KarnaphuliMJ" pitchFamily="2" charset="0"/>
              </a:rPr>
              <a:t>imvqb</a:t>
            </a:r>
            <a:r>
              <a:rPr lang="en-US" sz="6400" dirty="0">
                <a:latin typeface="KarnaphuliMJ" pitchFamily="2" charset="0"/>
                <a:cs typeface="KarnaphuliMJ" pitchFamily="2" charset="0"/>
              </a:rPr>
              <a:t>) 1g †</a:t>
            </a:r>
            <a:r>
              <a:rPr lang="en-US" sz="6400" dirty="0" err="1">
                <a:latin typeface="KarnaphuliMJ" pitchFamily="2" charset="0"/>
                <a:cs typeface="KarnaphuliMJ" pitchFamily="2" charset="0"/>
              </a:rPr>
              <a:t>kÖwY</a:t>
            </a:r>
            <a:r>
              <a:rPr lang="en-US" sz="6400" dirty="0">
                <a:latin typeface="KarnaphuliMJ" pitchFamily="2" charset="0"/>
                <a:cs typeface="KarnaphuliMJ" pitchFamily="2" charset="0"/>
              </a:rPr>
              <a:t>; </a:t>
            </a:r>
            <a:r>
              <a:rPr lang="en-US" sz="6400" dirty="0" smtClean="0">
                <a:latin typeface="KarnaphuliMJ" pitchFamily="2" charset="0"/>
                <a:cs typeface="KarnaphuliMJ" pitchFamily="2" charset="0"/>
              </a:rPr>
              <a:t>we.GW</a:t>
            </a:r>
          </a:p>
          <a:p>
            <a:endParaRPr lang="en-US" sz="6400" dirty="0">
              <a:latin typeface="KarnaphuliMJ" pitchFamily="2" charset="0"/>
              <a:cs typeface="KarnaphuliMJ" pitchFamily="2" charset="0"/>
            </a:endParaRPr>
          </a:p>
          <a:p>
            <a:r>
              <a:rPr lang="en-US" sz="11200" dirty="0" err="1">
                <a:latin typeface="KarnaphuliMJ" pitchFamily="2" charset="0"/>
                <a:cs typeface="KarnaphuliMJ" pitchFamily="2" charset="0"/>
              </a:rPr>
              <a:t>wkÿK</a:t>
            </a:r>
            <a:endParaRPr lang="en-US" sz="11200" dirty="0">
              <a:latin typeface="KarnaphuliMJ" pitchFamily="2" charset="0"/>
              <a:cs typeface="KarnaphuliMJ" pitchFamily="2" charset="0"/>
            </a:endParaRPr>
          </a:p>
          <a:p>
            <a:r>
              <a:rPr lang="en-US" sz="11200" dirty="0" err="1">
                <a:latin typeface="KarnaphuliMJ" pitchFamily="2" charset="0"/>
                <a:cs typeface="KarnaphuliMJ" pitchFamily="2" charset="0"/>
              </a:rPr>
              <a:t>K¨v›Ub‡g›U</a:t>
            </a:r>
            <a:r>
              <a:rPr lang="en-US" sz="11200" dirty="0">
                <a:latin typeface="KarnaphuliMJ" pitchFamily="2" charset="0"/>
                <a:cs typeface="KarnaphuliMJ" pitchFamily="2" charset="0"/>
              </a:rPr>
              <a:t> †</a:t>
            </a:r>
            <a:r>
              <a:rPr lang="en-US" sz="11200" dirty="0" err="1">
                <a:latin typeface="KarnaphuliMJ" pitchFamily="2" charset="0"/>
                <a:cs typeface="KarnaphuliMJ" pitchFamily="2" charset="0"/>
              </a:rPr>
              <a:t>evW</a:t>
            </a:r>
            <a:r>
              <a:rPr lang="en-US" sz="11200" dirty="0">
                <a:latin typeface="KarnaphuliMJ" pitchFamily="2" charset="0"/>
                <a:cs typeface="KarnaphuliMJ" pitchFamily="2" charset="0"/>
              </a:rPr>
              <a:t>© </a:t>
            </a:r>
            <a:r>
              <a:rPr lang="en-US" sz="11200" dirty="0" err="1">
                <a:latin typeface="KarnaphuliMJ" pitchFamily="2" charset="0"/>
                <a:cs typeface="KarnaphuliMJ" pitchFamily="2" charset="0"/>
              </a:rPr>
              <a:t>evwjKv</a:t>
            </a:r>
            <a:r>
              <a:rPr lang="en-US" sz="11200" dirty="0">
                <a:latin typeface="KarnaphuliMJ" pitchFamily="2" charset="0"/>
                <a:cs typeface="KarnaphuliMJ" pitchFamily="2" charset="0"/>
              </a:rPr>
              <a:t> D”P we`¨</a:t>
            </a:r>
            <a:r>
              <a:rPr lang="en-US" sz="11200" dirty="0" err="1">
                <a:latin typeface="KarnaphuliMJ" pitchFamily="2" charset="0"/>
                <a:cs typeface="KarnaphuliMJ" pitchFamily="2" charset="0"/>
              </a:rPr>
              <a:t>vjq</a:t>
            </a:r>
            <a:r>
              <a:rPr lang="en-US" sz="11200" dirty="0">
                <a:latin typeface="KarnaphuliMJ" pitchFamily="2" charset="0"/>
                <a:cs typeface="KarnaphuliMJ" pitchFamily="2" charset="0"/>
              </a:rPr>
              <a:t> </a:t>
            </a:r>
            <a:r>
              <a:rPr lang="en-US" sz="11200" dirty="0" err="1">
                <a:latin typeface="KarnaphuliMJ" pitchFamily="2" charset="0"/>
                <a:cs typeface="KarnaphuliMJ" pitchFamily="2" charset="0"/>
              </a:rPr>
              <a:t>iscyi</a:t>
            </a:r>
            <a:r>
              <a:rPr lang="en-US" sz="11200" dirty="0">
                <a:latin typeface="KarnaphuliMJ" pitchFamily="2" charset="0"/>
                <a:cs typeface="KarnaphuliMJ" pitchFamily="2" charset="0"/>
              </a:rPr>
              <a:t> †</a:t>
            </a:r>
            <a:r>
              <a:rPr lang="en-US" sz="11200" dirty="0" err="1">
                <a:latin typeface="KarnaphuliMJ" pitchFamily="2" charset="0"/>
                <a:cs typeface="KarnaphuliMJ" pitchFamily="2" charset="0"/>
              </a:rPr>
              <a:t>mbvwbevm,iscyi</a:t>
            </a:r>
            <a:r>
              <a:rPr lang="en-US" sz="11200" dirty="0">
                <a:latin typeface="KarnaphuliMJ" pitchFamily="2" charset="0"/>
                <a:cs typeface="KarnaphuliMJ" pitchFamily="2" charset="0"/>
              </a:rPr>
              <a:t> |</a:t>
            </a:r>
          </a:p>
          <a:p>
            <a:r>
              <a:rPr lang="en-US" sz="11200" dirty="0">
                <a:latin typeface="KarnaphuliMJ" pitchFamily="2" charset="0"/>
                <a:cs typeface="KarnaphuliMJ" pitchFamily="2" charset="0"/>
              </a:rPr>
              <a:t>‡</a:t>
            </a:r>
            <a:r>
              <a:rPr lang="en-US" sz="11200" dirty="0" err="1">
                <a:latin typeface="KarnaphuliMJ" pitchFamily="2" charset="0"/>
                <a:cs typeface="KarnaphuliMJ" pitchFamily="2" charset="0"/>
              </a:rPr>
              <a:t>mj</a:t>
            </a:r>
            <a:r>
              <a:rPr lang="en-US" sz="11200" dirty="0">
                <a:latin typeface="KarnaphuliMJ" pitchFamily="2" charset="0"/>
                <a:cs typeface="KarnaphuliMJ" pitchFamily="2" charset="0"/>
              </a:rPr>
              <a:t> t 01723-843042</a:t>
            </a:r>
          </a:p>
          <a:p>
            <a:r>
              <a:rPr lang="en-US" sz="9600" dirty="0">
                <a:cs typeface="NikoshBAN" pitchFamily="2" charset="0"/>
              </a:rPr>
              <a:t>E-mail 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t </a:t>
            </a:r>
            <a:r>
              <a:rPr lang="en-US" sz="9600" dirty="0">
                <a:cs typeface="NikoshBAN" pitchFamily="2" charset="0"/>
              </a:rPr>
              <a:t>shahadat.chem@gmail.com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2057400"/>
            <a:ext cx="1203499" cy="920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8" y="862295"/>
            <a:ext cx="2362202" cy="28015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7201" y="32944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1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635" y="3244334"/>
            <a:ext cx="184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bn-BD" sz="11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5" y="3244334"/>
            <a:ext cx="184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bn-BD" sz="11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350" y="483749"/>
            <a:ext cx="2528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কাজঃ</a:t>
            </a:r>
          </a:p>
          <a:p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6750" y="1207649"/>
                <a:ext cx="8458200" cy="2102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dirty="0" smtClean="0">
                            <a:latin typeface="Cambria Math"/>
                          </a:rPr>
                          <m:t>𝑜</m:t>
                        </m:r>
                      </m:e>
                      <m:sub>
                        <m:r>
                          <a:rPr lang="en-US" sz="5400" b="0" i="1" dirty="0" smtClean="0">
                            <a:latin typeface="Cambria Math"/>
                          </a:rPr>
                          <m:t>3</m:t>
                        </m:r>
                        <m:r>
                          <a:rPr lang="en-US" sz="5400" b="0" i="1" dirty="0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dirty="0" smtClean="0">
                                <a:latin typeface="Cambria Math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54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এই তিইটি গ্যাসের মধ্যে কোনটির ব্যাপন হার সবচেয়ে বেশী, কোনটির মধ্যম এবং কোনটির সবচেয়ে কম কারন সহ তোমার মতামত লিখ। 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1207649"/>
                <a:ext cx="8458200" cy="2102820"/>
              </a:xfrm>
              <a:prstGeom prst="rect">
                <a:avLst/>
              </a:prstGeom>
              <a:blipFill rotWithShape="1">
                <a:blip r:embed="rId3"/>
                <a:stretch>
                  <a:fillRect l="-2161" r="-3242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715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"/>
    </mc:Choice>
    <mc:Fallback xmlns="">
      <p:transition spd="slow" advTm="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তোমাদের আশপাশে ব্যাপন বা নিঃসরণ হচ্ছে এমন ১০ টি ঘটনার নাম লিখ।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1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"/>
    </mc:Choice>
    <mc:Fallback xmlns="">
      <p:transition spd="slow" advTm="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1295400"/>
            <a:ext cx="84582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25959"/>
            <a:ext cx="560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কাজঃ ৫ জন করে দল গঠন কর।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041338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0036" y="4687668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342870"/>
            <a:ext cx="8629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পাত্রে ব্যাপন হার বেশী এবং কোন পাত্রে কম কারন সহ তোমাদের মতামত লিখ।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"/>
    </mc:Choice>
    <mc:Fallback xmlns="">
      <p:transition spd="slow" advTm="2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924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bn-BD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১।ব্যাপন কাকে বলে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২।নিঃসরণ কাকে বলে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৩।হাইড্রোজেন ও হিলিয়াম এদের কোনটির ব্যাপন হার বেশী এবং কেন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৪।তোমাদের চার পাশে ঘটে এমন দুটি ব্যপন ও দুইটি নিঃসরণ ঘটনার নাম বলো।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"/>
    </mc:Choice>
    <mc:Fallback xmlns="">
      <p:transition spd="slow" advTm="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bn-BD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ব্যাপন ও নিঃসরণের ক্ষতিকর দিকগুলি কি কি এবং কি উপায়ে তা  প্রতিকার করা যায় সে সম্পর্কে একটি অনুচ্ছেদ লিখে আনবে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6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"/>
    </mc:Choice>
    <mc:Fallback xmlns="">
      <p:transition spd="slow" advTm="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41140"/>
            <a:ext cx="3661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8" y="1600200"/>
            <a:ext cx="8830282" cy="5124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71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8"/>
    </mc:Choice>
    <mc:Fallback xmlns="">
      <p:transition spd="slow" advTm="2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4" r="23669"/>
          <a:stretch/>
        </p:blipFill>
        <p:spPr>
          <a:xfrm>
            <a:off x="0" y="685800"/>
            <a:ext cx="8703734" cy="601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2"/>
    </mc:Choice>
    <mc:Fallback xmlns="">
      <p:transition spd="slow" advTm="4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610600" cy="586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86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7"/>
    </mc:Choice>
    <mc:Fallback xmlns="">
      <p:transition spd="slow" advTm="2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867" y="585835"/>
            <a:ext cx="8610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ঘোষনাঃ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Diffusion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নিঃসরণ(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Effusion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3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"/>
    </mc:Choice>
    <mc:Fallback xmlns="">
      <p:transition spd="slow" advTm="2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840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endParaRPr lang="bn-BD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1336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ব্যাপন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নিঃসরণ ক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ব্যাপন ও নিঃসরণের পার্থক্য করতে পারব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এদের ক্ষতিকর দিকগুলো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উল্লেখ্য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65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1"/>
            <a:ext cx="8153399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98229"/>
            <a:ext cx="8610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উপস্থাপনঃ</a:t>
            </a:r>
            <a:endParaRPr lang="bn-BD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ব্যাপনঃ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কোনো মাধ্যমে কঠিন, তরল বা গ্যাসীয় বস্তুর স্বতঃস্ফূর্ত ও সমভাবে পরিব্যাপ্ত হওয়ার  প্রক্রিয়াকে ব্যাপন বলে। ব্যাপন প্রক্রিয়ার উপর চাপের প্রভাব নাই বললেই চলে। ব্যাপনের উপর তাপের প্রভাব আছে। ঠান্ডায় ব্যাপন ধীরে ঘটে। তাপ প্রয়োগ করলে ব্যাপন দ্রুত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308" y="5808162"/>
            <a:ext cx="8639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গ্যাসের(বায়ূর) মধ্যে গ্যাস কণার ব্যাপন। গ্যাসের মধ্যে গ্যাস কণার ব্যাপন হার সবচেয়ে বেশি হয়ে থাকে।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2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38"/>
    </mc:Choice>
    <mc:Fallback xmlns="">
      <p:transition spd="slow" advTm="42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36453"/>
          <a:stretch/>
        </p:blipFill>
        <p:spPr>
          <a:xfrm>
            <a:off x="442383" y="838200"/>
            <a:ext cx="8305800" cy="2404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320" y="3962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পানির মধ্যে কয়েক ফোটা রঙ্গিন তরল দেওয়া হল। ব্যাপনের ফলে আস্তে আস্তে গ্লাসের সম্পূর্ণ পানি রঙ্গিন হয়ে গেল।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8" y="3288015"/>
            <a:ext cx="598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উপরের  চিত্রে তরলের মধ্যে দ্রবণ কণার ব্যাপন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 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20" y="5198224"/>
            <a:ext cx="8767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গ্যাসের চেয়ে তরলের মধ্যে দ্রবণ কণার ব্যাপন হার ধীর গতিতে ঘটে। তবে তাপ প্রয়োগ করলে ঠান্ডা তরলের চেয়ে গরম তরলে ব্যাপন হার দ্রুত হয়।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383" y="304800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তোমরা চিত্রটি ভালোভাবে লক্ষ কর । 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7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90"/>
    </mc:Choice>
    <mc:Fallback xmlns="">
      <p:transition spd="slow" advTm="25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9598"/>
            <a:ext cx="7620000" cy="2193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49" y="3352800"/>
            <a:ext cx="6194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উপরের চিত্রে তরলের মধ্যে কঠিন কণার ব্যাপন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হচ্ছে ।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48" y="3796605"/>
            <a:ext cx="8934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 গ্লাস বিশুদ্ধ পানি নেওয়া হয়েছিলো । প্রথম গ্লাসে কয়েক দানা মেজেন্টা এবং দ্বিতীয় গ্লাসে কয়েকটি পটাসিয়াম পারম্যাঙ্গানেটের স্ফটিক যোগ করা হয়েছিলো । ব্যাপনের ফলে আস্তে আস্তে পানি রঙ্গিন হয়ে যাচ্ছে।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99" y="5029200"/>
            <a:ext cx="8800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গ্যাস এবং তরলের চেয়ে তরলের মধ্যে কঠিন কণার ব্যাপন হার অত্যন্ত ধীরে হয়। তবে তাপ প্রয়োগ করলে ব্যাপন হার বেড়ে যায়।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rgbClr val="00B0F0"/>
                </a:solidFill>
              </a:rPr>
              <a:t>তোমরা চিত্রটি ভালো ভাবে লক্ষ কর ।</a:t>
            </a:r>
            <a:endParaRPr lang="en-US" sz="2000" b="1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1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35"/>
    </mc:Choice>
    <mc:Fallback xmlns="">
      <p:transition spd="slow" advTm="40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8.1|4.5|2.8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3.9|1.8|2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0.7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4|0.7|1|0.6|0.7|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|1.2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3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7|4|6.9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1.9|1.9|1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2|4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1342</TotalTime>
  <Words>741</Words>
  <Application>Microsoft Office PowerPoint</Application>
  <PresentationFormat>On-screen Show (4:3)</PresentationFormat>
  <Paragraphs>68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KarnaphuliMJ</vt:lpstr>
      <vt:lpstr>NikoshBAN</vt:lpstr>
      <vt:lpstr>Vrinda</vt:lpstr>
      <vt:lpstr>Clarity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Mahnoor</cp:lastModifiedBy>
  <cp:revision>171</cp:revision>
  <dcterms:created xsi:type="dcterms:W3CDTF">2006-08-16T00:00:00Z</dcterms:created>
  <dcterms:modified xsi:type="dcterms:W3CDTF">2020-07-27T16:21:56Z</dcterms:modified>
</cp:coreProperties>
</file>