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5" r:id="rId2"/>
    <p:sldId id="327" r:id="rId3"/>
    <p:sldId id="299" r:id="rId4"/>
    <p:sldId id="312" r:id="rId5"/>
    <p:sldId id="313" r:id="rId6"/>
    <p:sldId id="325" r:id="rId7"/>
    <p:sldId id="315" r:id="rId8"/>
    <p:sldId id="324" r:id="rId9"/>
    <p:sldId id="317" r:id="rId10"/>
    <p:sldId id="318" r:id="rId11"/>
    <p:sldId id="280" r:id="rId12"/>
    <p:sldId id="285" r:id="rId13"/>
    <p:sldId id="286" r:id="rId14"/>
    <p:sldId id="322" r:id="rId15"/>
    <p:sldId id="274" r:id="rId16"/>
    <p:sldId id="326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33"/>
    <a:srgbClr val="009900"/>
    <a:srgbClr val="CCCC00"/>
    <a:srgbClr val="240E76"/>
    <a:srgbClr val="FFFF99"/>
    <a:srgbClr val="FF9900"/>
    <a:srgbClr val="FF66CC"/>
    <a:srgbClr val="CC99FF"/>
    <a:srgbClr val="FFCC00"/>
    <a:srgbClr val="F9CD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7" autoAdjust="0"/>
    <p:restoredTop sz="94075" autoAdjust="0"/>
  </p:normalViewPr>
  <p:slideViewPr>
    <p:cSldViewPr snapToGrid="0">
      <p:cViewPr>
        <p:scale>
          <a:sx n="61" d="100"/>
          <a:sy n="61" d="100"/>
        </p:scale>
        <p:origin x="-936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327F7-74EC-47F1-A8BA-D0C4155BAF9D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57819F36-FE4F-4033-A143-2DDE6610A3C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প্রাকৃতিক পরিবেশ কী বলতে পারবে;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effectLst/>
          </a:endParaRPr>
        </a:p>
      </dgm:t>
    </dgm:pt>
    <dgm:pt modelId="{1DFEFAA9-51BC-4F63-AE44-A86A20E19196}" type="parTrans" cxnId="{4D45AD03-B75B-44EC-98BA-73C0B4F27001}">
      <dgm:prSet/>
      <dgm:spPr/>
      <dgm:t>
        <a:bodyPr/>
        <a:lstStyle/>
        <a:p>
          <a:endParaRPr lang="en-US" sz="3600"/>
        </a:p>
      </dgm:t>
    </dgm:pt>
    <dgm:pt modelId="{8C6898F8-F2C5-4DD8-8161-13F4FA736FD1}" type="sibTrans" cxnId="{4D45AD03-B75B-44EC-98BA-73C0B4F27001}">
      <dgm:prSet/>
      <dgm:spPr/>
      <dgm:t>
        <a:bodyPr/>
        <a:lstStyle/>
        <a:p>
          <a:endParaRPr lang="en-US" sz="3600"/>
        </a:p>
      </dgm:t>
    </dgm:pt>
    <dgm:pt modelId="{E6FB662B-49D3-421E-8D97-D734A2786080}">
      <dgm:prSet phldrT="[Text]" custT="1"/>
      <dgm:spPr>
        <a:solidFill>
          <a:srgbClr val="99FF3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>
            <a:solidFill>
              <a:srgbClr val="00B050"/>
            </a:solidFill>
          </a:endParaRPr>
        </a:p>
      </dgm:t>
    </dgm:pt>
    <dgm:pt modelId="{D8F7D275-AEFF-443B-9BFD-9CC085303D99}" type="parTrans" cxnId="{5A59CF3E-2CC2-42DD-BAD3-831246711426}">
      <dgm:prSet/>
      <dgm:spPr/>
      <dgm:t>
        <a:bodyPr/>
        <a:lstStyle/>
        <a:p>
          <a:endParaRPr lang="en-US" sz="3600"/>
        </a:p>
      </dgm:t>
    </dgm:pt>
    <dgm:pt modelId="{964AAB13-AD0F-4A19-AEEF-2D5E8BC134C0}" type="sibTrans" cxnId="{5A59CF3E-2CC2-42DD-BAD3-831246711426}">
      <dgm:prSet/>
      <dgm:spPr/>
      <dgm:t>
        <a:bodyPr/>
        <a:lstStyle/>
        <a:p>
          <a:endParaRPr lang="en-US" sz="3600"/>
        </a:p>
      </dgm:t>
    </dgm:pt>
    <dgm:pt modelId="{1874C955-1615-4C84-ABC6-1428AE9C0B4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পরিবেশের উপাদান সমূহ ব্যাখ্যা করতে পারবে;</a:t>
          </a:r>
          <a:endParaRPr lang="en-US" sz="3600" b="0" dirty="0">
            <a:effectLst/>
          </a:endParaRPr>
        </a:p>
      </dgm:t>
    </dgm:pt>
    <dgm:pt modelId="{22703386-2A3E-4115-878C-0F728B6EFCE9}" type="parTrans" cxnId="{AB75B687-E421-47D5-BC28-647AB5C61F27}">
      <dgm:prSet/>
      <dgm:spPr/>
      <dgm:t>
        <a:bodyPr/>
        <a:lstStyle/>
        <a:p>
          <a:endParaRPr lang="en-US" sz="3600"/>
        </a:p>
      </dgm:t>
    </dgm:pt>
    <dgm:pt modelId="{F3EB1197-7FBE-484E-9D44-189DAD65CDED}" type="sibTrans" cxnId="{AB75B687-E421-47D5-BC28-647AB5C61F27}">
      <dgm:prSet/>
      <dgm:spPr/>
      <dgm:t>
        <a:bodyPr/>
        <a:lstStyle/>
        <a:p>
          <a:endParaRPr lang="en-US" sz="3600"/>
        </a:p>
      </dgm:t>
    </dgm:pt>
    <dgm:pt modelId="{301B3DE9-82F5-45E6-8CFC-283D7492E231}">
      <dgm:prSet phldrT="[Text]" custT="1"/>
      <dgm:spPr>
        <a:solidFill>
          <a:srgbClr val="99FF3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/>
        </a:p>
      </dgm:t>
    </dgm:pt>
    <dgm:pt modelId="{7DE6480A-F753-4263-B4A4-6962DF5366D7}" type="parTrans" cxnId="{68E036F7-28CF-44A2-9E71-F364218B6881}">
      <dgm:prSet/>
      <dgm:spPr/>
      <dgm:t>
        <a:bodyPr/>
        <a:lstStyle/>
        <a:p>
          <a:endParaRPr lang="en-US" sz="3600"/>
        </a:p>
      </dgm:t>
    </dgm:pt>
    <dgm:pt modelId="{3ABC838C-D217-496C-9EB1-8DE38C7C9DC2}" type="sibTrans" cxnId="{68E036F7-28CF-44A2-9E71-F364218B6881}">
      <dgm:prSet/>
      <dgm:spPr/>
      <dgm:t>
        <a:bodyPr/>
        <a:lstStyle/>
        <a:p>
          <a:endParaRPr lang="en-US" sz="3600"/>
        </a:p>
      </dgm:t>
    </dgm:pt>
    <dgm:pt modelId="{5754ED55-1D45-41CA-B825-E0824413218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পরিবেশের ভারসাম্য রক্ষায় বিভিন্ন উপাদান সমূহের কৌশল বিশ্লেষণ করতে পারবে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b="0" dirty="0">
            <a:solidFill>
              <a:schemeClr val="tx1"/>
            </a:solidFill>
            <a:effectLst/>
          </a:endParaRPr>
        </a:p>
      </dgm:t>
    </dgm:pt>
    <dgm:pt modelId="{C606CFEA-39D6-4A54-9BD9-D88BE6CE649D}" type="parTrans" cxnId="{7AB636E5-793D-44E1-9A01-DD868013EAFD}">
      <dgm:prSet/>
      <dgm:spPr/>
      <dgm:t>
        <a:bodyPr/>
        <a:lstStyle/>
        <a:p>
          <a:endParaRPr lang="en-US" sz="3600"/>
        </a:p>
      </dgm:t>
    </dgm:pt>
    <dgm:pt modelId="{9D10CB1C-4AB5-4EE7-9E0B-27E551A77114}" type="sibTrans" cxnId="{7AB636E5-793D-44E1-9A01-DD868013EAFD}">
      <dgm:prSet/>
      <dgm:spPr/>
      <dgm:t>
        <a:bodyPr/>
        <a:lstStyle/>
        <a:p>
          <a:endParaRPr lang="en-US" sz="3600"/>
        </a:p>
      </dgm:t>
    </dgm:pt>
    <dgm:pt modelId="{AE179ADE-59B7-40BB-AA89-AFB3F223194E}">
      <dgm:prSet phldrT="[Text]" custT="1"/>
      <dgm:spPr>
        <a:solidFill>
          <a:srgbClr val="99FF3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>
            <a:solidFill>
              <a:schemeClr val="tx1"/>
            </a:solidFill>
          </a:endParaRPr>
        </a:p>
      </dgm:t>
    </dgm:pt>
    <dgm:pt modelId="{3F4D30EF-788D-43D9-A35B-B110F947A5C4}" type="sibTrans" cxnId="{D774AB5B-FAE8-4C3F-ACE7-FB8EF290B6AB}">
      <dgm:prSet/>
      <dgm:spPr/>
      <dgm:t>
        <a:bodyPr/>
        <a:lstStyle/>
        <a:p>
          <a:endParaRPr lang="en-US" sz="3600"/>
        </a:p>
      </dgm:t>
    </dgm:pt>
    <dgm:pt modelId="{C616F700-4D94-4586-B3DD-0737E9DE82BF}" type="parTrans" cxnId="{D774AB5B-FAE8-4C3F-ACE7-FB8EF290B6AB}">
      <dgm:prSet/>
      <dgm:spPr/>
      <dgm:t>
        <a:bodyPr/>
        <a:lstStyle/>
        <a:p>
          <a:endParaRPr lang="en-US" sz="3600"/>
        </a:p>
      </dgm:t>
    </dgm:pt>
    <dgm:pt modelId="{3BD0D55A-7FDD-412A-8B13-9B25964386D0}" type="pres">
      <dgm:prSet presAssocID="{D0F327F7-74EC-47F1-A8BA-D0C4155BAF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25ACD-D423-4A48-8FCC-970ED31DAAF4}" type="pres">
      <dgm:prSet presAssocID="{AE179ADE-59B7-40BB-AA89-AFB3F22319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6E81CA0-5CB8-47F9-910A-BE00D3275E27}" type="pres">
      <dgm:prSet presAssocID="{AE179ADE-59B7-40BB-AA89-AFB3F223194E}" presName="parentText" presStyleLbl="alignNode1" presStyleIdx="0" presStyleCnt="3" custLinFactNeighborX="1853" custLinFactNeighborY="165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46EAF-D4F0-4F9A-BE92-5711C3365F7F}" type="pres">
      <dgm:prSet presAssocID="{AE179ADE-59B7-40BB-AA89-AFB3F223194E}" presName="descendantText" presStyleLbl="alignAcc1" presStyleIdx="0" presStyleCnt="3" custLinFactNeighborY="2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DA071-1883-4FAB-9A8B-F24A26760CE1}" type="pres">
      <dgm:prSet presAssocID="{3F4D30EF-788D-43D9-A35B-B110F947A5C4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FA4F886C-06C6-4DD0-B245-6F00852E0B97}" type="pres">
      <dgm:prSet presAssocID="{E6FB662B-49D3-421E-8D97-D734A2786080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6E922AC-5841-434F-85A7-CF9D35BB8CD9}" type="pres">
      <dgm:prSet presAssocID="{E6FB662B-49D3-421E-8D97-D734A2786080}" presName="parentText" presStyleLbl="alignNode1" presStyleIdx="1" presStyleCnt="3" custLinFactNeighborY="9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F3A97-AA67-4239-97F5-24C481D8228D}" type="pres">
      <dgm:prSet presAssocID="{E6FB662B-49D3-421E-8D97-D734A2786080}" presName="descendantText" presStyleLbl="alignAcc1" presStyleIdx="1" presStyleCnt="3" custLinFactNeighborY="15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2FBF6-9EA4-4338-B0AB-9B6FB900D966}" type="pres">
      <dgm:prSet presAssocID="{964AAB13-AD0F-4A19-AEEF-2D5E8BC134C0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512B492-6F08-4642-8291-BEA32AAEA2E6}" type="pres">
      <dgm:prSet presAssocID="{301B3DE9-82F5-45E6-8CFC-283D7492E231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0FA3DCA-A92F-47FE-AF29-953B78EA8AD3}" type="pres">
      <dgm:prSet presAssocID="{301B3DE9-82F5-45E6-8CFC-283D7492E231}" presName="parentText" presStyleLbl="alignNode1" presStyleIdx="2" presStyleCnt="3" custLinFactNeighborY="8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75AF1-A864-4115-B369-569061992959}" type="pres">
      <dgm:prSet presAssocID="{301B3DE9-82F5-45E6-8CFC-283D7492E231}" presName="descendantText" presStyleLbl="alignAcc1" presStyleIdx="2" presStyleCnt="3" custScaleX="98808" custScaleY="166599" custLinFactNeighborX="-152" custLinFactNeighborY="5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EA90B-34E5-47B4-BD7C-8F6D48F53A60}" type="presOf" srcId="{AE179ADE-59B7-40BB-AA89-AFB3F223194E}" destId="{76E81CA0-5CB8-47F9-910A-BE00D3275E27}" srcOrd="0" destOrd="0" presId="urn:microsoft.com/office/officeart/2005/8/layout/chevron2"/>
    <dgm:cxn modelId="{D774AB5B-FAE8-4C3F-ACE7-FB8EF290B6AB}" srcId="{D0F327F7-74EC-47F1-A8BA-D0C4155BAF9D}" destId="{AE179ADE-59B7-40BB-AA89-AFB3F223194E}" srcOrd="0" destOrd="0" parTransId="{C616F700-4D94-4586-B3DD-0737E9DE82BF}" sibTransId="{3F4D30EF-788D-43D9-A35B-B110F947A5C4}"/>
    <dgm:cxn modelId="{4D45AD03-B75B-44EC-98BA-73C0B4F27001}" srcId="{AE179ADE-59B7-40BB-AA89-AFB3F223194E}" destId="{57819F36-FE4F-4033-A143-2DDE6610A3C5}" srcOrd="0" destOrd="0" parTransId="{1DFEFAA9-51BC-4F63-AE44-A86A20E19196}" sibTransId="{8C6898F8-F2C5-4DD8-8161-13F4FA736FD1}"/>
    <dgm:cxn modelId="{AB75B687-E421-47D5-BC28-647AB5C61F27}" srcId="{E6FB662B-49D3-421E-8D97-D734A2786080}" destId="{1874C955-1615-4C84-ABC6-1428AE9C0B45}" srcOrd="0" destOrd="0" parTransId="{22703386-2A3E-4115-878C-0F728B6EFCE9}" sibTransId="{F3EB1197-7FBE-484E-9D44-189DAD65CDED}"/>
    <dgm:cxn modelId="{5A59CF3E-2CC2-42DD-BAD3-831246711426}" srcId="{D0F327F7-74EC-47F1-A8BA-D0C4155BAF9D}" destId="{E6FB662B-49D3-421E-8D97-D734A2786080}" srcOrd="1" destOrd="0" parTransId="{D8F7D275-AEFF-443B-9BFD-9CC085303D99}" sibTransId="{964AAB13-AD0F-4A19-AEEF-2D5E8BC134C0}"/>
    <dgm:cxn modelId="{BC2381FD-E549-448A-A10E-C30F3F3B9771}" type="presOf" srcId="{5754ED55-1D45-41CA-B825-E08244132181}" destId="{A3375AF1-A864-4115-B369-569061992959}" srcOrd="0" destOrd="0" presId="urn:microsoft.com/office/officeart/2005/8/layout/chevron2"/>
    <dgm:cxn modelId="{39FB98D7-C232-40FA-8C1F-C1CD3C9B8B69}" type="presOf" srcId="{D0F327F7-74EC-47F1-A8BA-D0C4155BAF9D}" destId="{3BD0D55A-7FDD-412A-8B13-9B25964386D0}" srcOrd="0" destOrd="0" presId="urn:microsoft.com/office/officeart/2005/8/layout/chevron2"/>
    <dgm:cxn modelId="{548BA472-ED27-4141-BC45-8320426D15A7}" type="presOf" srcId="{E6FB662B-49D3-421E-8D97-D734A2786080}" destId="{76E922AC-5841-434F-85A7-CF9D35BB8CD9}" srcOrd="0" destOrd="0" presId="urn:microsoft.com/office/officeart/2005/8/layout/chevron2"/>
    <dgm:cxn modelId="{7AB636E5-793D-44E1-9A01-DD868013EAFD}" srcId="{301B3DE9-82F5-45E6-8CFC-283D7492E231}" destId="{5754ED55-1D45-41CA-B825-E08244132181}" srcOrd="0" destOrd="0" parTransId="{C606CFEA-39D6-4A54-9BD9-D88BE6CE649D}" sibTransId="{9D10CB1C-4AB5-4EE7-9E0B-27E551A77114}"/>
    <dgm:cxn modelId="{CF880427-D219-478A-92B2-CC009A12D2D1}" type="presOf" srcId="{57819F36-FE4F-4033-A143-2DDE6610A3C5}" destId="{A9846EAF-D4F0-4F9A-BE92-5711C3365F7F}" srcOrd="0" destOrd="0" presId="urn:microsoft.com/office/officeart/2005/8/layout/chevron2"/>
    <dgm:cxn modelId="{68E036F7-28CF-44A2-9E71-F364218B6881}" srcId="{D0F327F7-74EC-47F1-A8BA-D0C4155BAF9D}" destId="{301B3DE9-82F5-45E6-8CFC-283D7492E231}" srcOrd="2" destOrd="0" parTransId="{7DE6480A-F753-4263-B4A4-6962DF5366D7}" sibTransId="{3ABC838C-D217-496C-9EB1-8DE38C7C9DC2}"/>
    <dgm:cxn modelId="{2CE98DD7-E505-4DE9-939B-BD6A36D4D19F}" type="presOf" srcId="{1874C955-1615-4C84-ABC6-1428AE9C0B45}" destId="{980F3A97-AA67-4239-97F5-24C481D8228D}" srcOrd="0" destOrd="0" presId="urn:microsoft.com/office/officeart/2005/8/layout/chevron2"/>
    <dgm:cxn modelId="{144CBB77-5666-4793-9961-AF58D58B12CD}" type="presOf" srcId="{301B3DE9-82F5-45E6-8CFC-283D7492E231}" destId="{50FA3DCA-A92F-47FE-AF29-953B78EA8AD3}" srcOrd="0" destOrd="0" presId="urn:microsoft.com/office/officeart/2005/8/layout/chevron2"/>
    <dgm:cxn modelId="{C903478F-634B-453F-8FDB-A55B6F2D90B9}" type="presParOf" srcId="{3BD0D55A-7FDD-412A-8B13-9B25964386D0}" destId="{9B225ACD-D423-4A48-8FCC-970ED31DAAF4}" srcOrd="0" destOrd="0" presId="urn:microsoft.com/office/officeart/2005/8/layout/chevron2"/>
    <dgm:cxn modelId="{DD0C83D5-AAC9-4F64-A9FB-20EB042A87A8}" type="presParOf" srcId="{9B225ACD-D423-4A48-8FCC-970ED31DAAF4}" destId="{76E81CA0-5CB8-47F9-910A-BE00D3275E27}" srcOrd="0" destOrd="0" presId="urn:microsoft.com/office/officeart/2005/8/layout/chevron2"/>
    <dgm:cxn modelId="{81513EAF-64C6-4F4B-957E-B6AAC1FF56EE}" type="presParOf" srcId="{9B225ACD-D423-4A48-8FCC-970ED31DAAF4}" destId="{A9846EAF-D4F0-4F9A-BE92-5711C3365F7F}" srcOrd="1" destOrd="0" presId="urn:microsoft.com/office/officeart/2005/8/layout/chevron2"/>
    <dgm:cxn modelId="{2363C586-69B5-41D8-A692-CE1A02781740}" type="presParOf" srcId="{3BD0D55A-7FDD-412A-8B13-9B25964386D0}" destId="{2EADA071-1883-4FAB-9A8B-F24A26760CE1}" srcOrd="1" destOrd="0" presId="urn:microsoft.com/office/officeart/2005/8/layout/chevron2"/>
    <dgm:cxn modelId="{3616EEAE-9789-49B1-B964-D680F6D90292}" type="presParOf" srcId="{3BD0D55A-7FDD-412A-8B13-9B25964386D0}" destId="{FA4F886C-06C6-4DD0-B245-6F00852E0B97}" srcOrd="2" destOrd="0" presId="urn:microsoft.com/office/officeart/2005/8/layout/chevron2"/>
    <dgm:cxn modelId="{738E0DC9-9574-454B-9323-B6D9C1E95C53}" type="presParOf" srcId="{FA4F886C-06C6-4DD0-B245-6F00852E0B97}" destId="{76E922AC-5841-434F-85A7-CF9D35BB8CD9}" srcOrd="0" destOrd="0" presId="urn:microsoft.com/office/officeart/2005/8/layout/chevron2"/>
    <dgm:cxn modelId="{5AAE3282-0514-4FB1-B090-A8B2B15312EE}" type="presParOf" srcId="{FA4F886C-06C6-4DD0-B245-6F00852E0B97}" destId="{980F3A97-AA67-4239-97F5-24C481D8228D}" srcOrd="1" destOrd="0" presId="urn:microsoft.com/office/officeart/2005/8/layout/chevron2"/>
    <dgm:cxn modelId="{3F937127-7085-4114-9C12-392F31D4C269}" type="presParOf" srcId="{3BD0D55A-7FDD-412A-8B13-9B25964386D0}" destId="{9E42FBF6-9EA4-4338-B0AB-9B6FB900D966}" srcOrd="3" destOrd="0" presId="urn:microsoft.com/office/officeart/2005/8/layout/chevron2"/>
    <dgm:cxn modelId="{37EE9761-5E0D-450E-9588-632DE0680127}" type="presParOf" srcId="{3BD0D55A-7FDD-412A-8B13-9B25964386D0}" destId="{A512B492-6F08-4642-8291-BEA32AAEA2E6}" srcOrd="4" destOrd="0" presId="urn:microsoft.com/office/officeart/2005/8/layout/chevron2"/>
    <dgm:cxn modelId="{DBD5B24E-89E7-432C-A4F4-BB81FCB54333}" type="presParOf" srcId="{A512B492-6F08-4642-8291-BEA32AAEA2E6}" destId="{50FA3DCA-A92F-47FE-AF29-953B78EA8AD3}" srcOrd="0" destOrd="0" presId="urn:microsoft.com/office/officeart/2005/8/layout/chevron2"/>
    <dgm:cxn modelId="{650DD5C7-5DB3-4924-95B5-FFB73E29E8D1}" type="presParOf" srcId="{A512B492-6F08-4642-8291-BEA32AAEA2E6}" destId="{A3375AF1-A864-4115-B369-5690619929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35891-8F4E-4655-AB27-B9E32218BAA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9688E9D-8EC6-45A4-B711-EF19BEED05EF}">
      <dgm:prSet phldrT="[Text]" custT="1"/>
      <dgm:spPr>
        <a:solidFill>
          <a:schemeClr val="bg2"/>
        </a:solidFill>
      </dgm:spPr>
      <dgm:t>
        <a:bodyPr/>
        <a:lstStyle/>
        <a:p>
          <a:pPr algn="ctr"/>
          <a:r>
            <a:rPr lang="bn-IN" sz="3200" dirty="0" smtClean="0">
              <a:solidFill>
                <a:schemeClr val="tx1"/>
              </a:solidFill>
            </a:rPr>
            <a:t>পরিবেশকে প্রধানত দুটি ভাগে ভাগ করা যায় ।</a:t>
          </a:r>
          <a:endParaRPr lang="en-US" sz="2000" dirty="0">
            <a:solidFill>
              <a:schemeClr val="tx1"/>
            </a:solidFill>
          </a:endParaRPr>
        </a:p>
      </dgm:t>
    </dgm:pt>
    <dgm:pt modelId="{477DCA2C-43ED-4679-A959-6DB2F9189297}" type="parTrans" cxnId="{3C53231C-4EDE-4483-8401-B28DF72571D2}">
      <dgm:prSet/>
      <dgm:spPr/>
      <dgm:t>
        <a:bodyPr/>
        <a:lstStyle/>
        <a:p>
          <a:pPr algn="ctr"/>
          <a:endParaRPr lang="en-US"/>
        </a:p>
      </dgm:t>
    </dgm:pt>
    <dgm:pt modelId="{19CA4D30-2B61-43C7-8B55-899C8944A08D}" type="sibTrans" cxnId="{3C53231C-4EDE-4483-8401-B28DF72571D2}">
      <dgm:prSet/>
      <dgm:spPr/>
      <dgm:t>
        <a:bodyPr/>
        <a:lstStyle/>
        <a:p>
          <a:pPr algn="ctr"/>
          <a:endParaRPr lang="en-US"/>
        </a:p>
      </dgm:t>
    </dgm:pt>
    <dgm:pt modelId="{7D3B771A-0721-46B2-8AEC-128A1A43983E}">
      <dgm:prSet phldrT="[Text]"/>
      <dgm:spPr>
        <a:solidFill>
          <a:schemeClr val="bg2"/>
        </a:solidFill>
      </dgm:spPr>
      <dgm:t>
        <a:bodyPr/>
        <a:lstStyle/>
        <a:p>
          <a:pPr algn="ctr"/>
          <a:r>
            <a:rPr lang="bn-IN" dirty="0" smtClean="0">
              <a:solidFill>
                <a:schemeClr val="tx1"/>
              </a:solidFill>
            </a:rPr>
            <a:t>জড় পরিবেশ ও</a:t>
          </a:r>
          <a:r>
            <a:rPr lang="bn-IN" dirty="0" smtClean="0"/>
            <a:t> </a:t>
          </a:r>
          <a:endParaRPr lang="en-US" dirty="0"/>
        </a:p>
      </dgm:t>
    </dgm:pt>
    <dgm:pt modelId="{67B8E152-C515-450C-98E8-087562549E6A}" type="parTrans" cxnId="{3F8A16A7-5CEF-42D8-A44C-7751A99D2EC6}">
      <dgm:prSet/>
      <dgm:spPr/>
      <dgm:t>
        <a:bodyPr/>
        <a:lstStyle/>
        <a:p>
          <a:pPr algn="ctr"/>
          <a:endParaRPr lang="en-US"/>
        </a:p>
      </dgm:t>
    </dgm:pt>
    <dgm:pt modelId="{1541DF8A-3233-4073-A739-003A72EF72FC}" type="sibTrans" cxnId="{3F8A16A7-5CEF-42D8-A44C-7751A99D2EC6}">
      <dgm:prSet/>
      <dgm:spPr/>
      <dgm:t>
        <a:bodyPr/>
        <a:lstStyle/>
        <a:p>
          <a:pPr algn="ctr"/>
          <a:endParaRPr lang="en-US"/>
        </a:p>
      </dgm:t>
    </dgm:pt>
    <dgm:pt modelId="{9BF9E82E-BFDF-417D-BD16-FCD292D6F8AF}">
      <dgm:prSet phldrT="[Text]"/>
      <dgm:spPr>
        <a:solidFill>
          <a:schemeClr val="bg2"/>
        </a:solidFill>
      </dgm:spPr>
      <dgm:t>
        <a:bodyPr/>
        <a:lstStyle/>
        <a:p>
          <a:pPr algn="ctr"/>
          <a:r>
            <a:rPr lang="bn-IN" dirty="0" smtClean="0">
              <a:solidFill>
                <a:schemeClr val="tx1"/>
              </a:solidFill>
            </a:rPr>
            <a:t>জীব পরিবেশ</a:t>
          </a:r>
          <a:r>
            <a:rPr lang="bn-IN" dirty="0" smtClean="0"/>
            <a:t> </a:t>
          </a:r>
          <a:endParaRPr lang="en-US" dirty="0"/>
        </a:p>
      </dgm:t>
    </dgm:pt>
    <dgm:pt modelId="{E5CC9A0C-92DF-49FE-A11A-C4F49A28E0D9}" type="parTrans" cxnId="{5A6FC0DD-F098-4689-993A-A4E2C95F1A42}">
      <dgm:prSet/>
      <dgm:spPr/>
      <dgm:t>
        <a:bodyPr/>
        <a:lstStyle/>
        <a:p>
          <a:pPr algn="ctr"/>
          <a:endParaRPr lang="en-US"/>
        </a:p>
      </dgm:t>
    </dgm:pt>
    <dgm:pt modelId="{B4E478AB-75F2-49A3-8CEE-01AE2503BF7C}" type="sibTrans" cxnId="{5A6FC0DD-F098-4689-993A-A4E2C95F1A42}">
      <dgm:prSet/>
      <dgm:spPr/>
      <dgm:t>
        <a:bodyPr/>
        <a:lstStyle/>
        <a:p>
          <a:pPr algn="ctr"/>
          <a:endParaRPr lang="en-US"/>
        </a:p>
      </dgm:t>
    </dgm:pt>
    <dgm:pt modelId="{2CC27305-58D9-4A00-87FC-2034D3A868D5}" type="pres">
      <dgm:prSet presAssocID="{44235891-8F4E-4655-AB27-B9E32218BAA5}" presName="linearFlow" presStyleCnt="0">
        <dgm:presLayoutVars>
          <dgm:resizeHandles val="exact"/>
        </dgm:presLayoutVars>
      </dgm:prSet>
      <dgm:spPr/>
    </dgm:pt>
    <dgm:pt modelId="{FF477AD9-CF49-4675-A5DB-5BAAEE56E46C}" type="pres">
      <dgm:prSet presAssocID="{69688E9D-8EC6-45A4-B711-EF19BEED05EF}" presName="node" presStyleLbl="node1" presStyleIdx="0" presStyleCnt="3" custScaleX="154196" custLinFactY="-82926" custLinFactNeighborX="15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2825C-304A-48CB-98D0-152B076EE99F}" type="pres">
      <dgm:prSet presAssocID="{19CA4D30-2B61-43C7-8B55-899C8944A08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28F4994-56F5-4ADC-BAFB-1D93FF0E6874}" type="pres">
      <dgm:prSet presAssocID="{19CA4D30-2B61-43C7-8B55-899C8944A08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47BE99-354C-44CF-AD61-8D923F35D893}" type="pres">
      <dgm:prSet presAssocID="{7D3B771A-0721-46B2-8AEC-128A1A43983E}" presName="node" presStyleLbl="node1" presStyleIdx="1" presStyleCnt="3" custScaleX="88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03C6D-5990-4DCE-95C2-B275A5258050}" type="pres">
      <dgm:prSet presAssocID="{1541DF8A-3233-4073-A739-003A72EF72F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297514F-6B59-4169-B7FA-E34A372DC724}" type="pres">
      <dgm:prSet presAssocID="{1541DF8A-3233-4073-A739-003A72EF72F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2EDCA74-4C6A-4AF7-9E88-0EE86D25D01C}" type="pres">
      <dgm:prSet presAssocID="{9BF9E82E-BFDF-417D-BD16-FCD292D6F8AF}" presName="node" presStyleLbl="node1" presStyleIdx="2" presStyleCnt="3" custScaleX="93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8C5C7-04A1-4D22-A948-843A9D23EC74}" type="presOf" srcId="{1541DF8A-3233-4073-A739-003A72EF72FC}" destId="{90A03C6D-5990-4DCE-95C2-B275A5258050}" srcOrd="0" destOrd="0" presId="urn:microsoft.com/office/officeart/2005/8/layout/process2"/>
    <dgm:cxn modelId="{3F8A16A7-5CEF-42D8-A44C-7751A99D2EC6}" srcId="{44235891-8F4E-4655-AB27-B9E32218BAA5}" destId="{7D3B771A-0721-46B2-8AEC-128A1A43983E}" srcOrd="1" destOrd="0" parTransId="{67B8E152-C515-450C-98E8-087562549E6A}" sibTransId="{1541DF8A-3233-4073-A739-003A72EF72FC}"/>
    <dgm:cxn modelId="{69AEC78A-5F56-4E46-B47F-6C636EE167EB}" type="presOf" srcId="{7D3B771A-0721-46B2-8AEC-128A1A43983E}" destId="{0247BE99-354C-44CF-AD61-8D923F35D893}" srcOrd="0" destOrd="0" presId="urn:microsoft.com/office/officeart/2005/8/layout/process2"/>
    <dgm:cxn modelId="{E65F1FA5-AF6A-46DE-9721-6B9AE8D9F7A2}" type="presOf" srcId="{1541DF8A-3233-4073-A739-003A72EF72FC}" destId="{F297514F-6B59-4169-B7FA-E34A372DC724}" srcOrd="1" destOrd="0" presId="urn:microsoft.com/office/officeart/2005/8/layout/process2"/>
    <dgm:cxn modelId="{3C53231C-4EDE-4483-8401-B28DF72571D2}" srcId="{44235891-8F4E-4655-AB27-B9E32218BAA5}" destId="{69688E9D-8EC6-45A4-B711-EF19BEED05EF}" srcOrd="0" destOrd="0" parTransId="{477DCA2C-43ED-4679-A959-6DB2F9189297}" sibTransId="{19CA4D30-2B61-43C7-8B55-899C8944A08D}"/>
    <dgm:cxn modelId="{5A6FC0DD-F098-4689-993A-A4E2C95F1A42}" srcId="{44235891-8F4E-4655-AB27-B9E32218BAA5}" destId="{9BF9E82E-BFDF-417D-BD16-FCD292D6F8AF}" srcOrd="2" destOrd="0" parTransId="{E5CC9A0C-92DF-49FE-A11A-C4F49A28E0D9}" sibTransId="{B4E478AB-75F2-49A3-8CEE-01AE2503BF7C}"/>
    <dgm:cxn modelId="{31F01411-4F42-4CB2-A7FF-A70B7B2BC67E}" type="presOf" srcId="{19CA4D30-2B61-43C7-8B55-899C8944A08D}" destId="{628F4994-56F5-4ADC-BAFB-1D93FF0E6874}" srcOrd="1" destOrd="0" presId="urn:microsoft.com/office/officeart/2005/8/layout/process2"/>
    <dgm:cxn modelId="{48FFE248-E3EC-4354-9580-2CD6C164B7D6}" type="presOf" srcId="{9BF9E82E-BFDF-417D-BD16-FCD292D6F8AF}" destId="{E2EDCA74-4C6A-4AF7-9E88-0EE86D25D01C}" srcOrd="0" destOrd="0" presId="urn:microsoft.com/office/officeart/2005/8/layout/process2"/>
    <dgm:cxn modelId="{91A8B816-EBDF-4F0C-B44A-6AC9DADF3729}" type="presOf" srcId="{44235891-8F4E-4655-AB27-B9E32218BAA5}" destId="{2CC27305-58D9-4A00-87FC-2034D3A868D5}" srcOrd="0" destOrd="0" presId="urn:microsoft.com/office/officeart/2005/8/layout/process2"/>
    <dgm:cxn modelId="{4ECD8655-4B59-4DA6-82BC-86BD67BABB9C}" type="presOf" srcId="{19CA4D30-2B61-43C7-8B55-899C8944A08D}" destId="{68E2825C-304A-48CB-98D0-152B076EE99F}" srcOrd="0" destOrd="0" presId="urn:microsoft.com/office/officeart/2005/8/layout/process2"/>
    <dgm:cxn modelId="{0259A911-9BB9-49A5-96EA-BAAE21297786}" type="presOf" srcId="{69688E9D-8EC6-45A4-B711-EF19BEED05EF}" destId="{FF477AD9-CF49-4675-A5DB-5BAAEE56E46C}" srcOrd="0" destOrd="0" presId="urn:microsoft.com/office/officeart/2005/8/layout/process2"/>
    <dgm:cxn modelId="{5B8F12B4-D06F-4F15-8B25-4C3EC43946F7}" type="presParOf" srcId="{2CC27305-58D9-4A00-87FC-2034D3A868D5}" destId="{FF477AD9-CF49-4675-A5DB-5BAAEE56E46C}" srcOrd="0" destOrd="0" presId="urn:microsoft.com/office/officeart/2005/8/layout/process2"/>
    <dgm:cxn modelId="{B2008817-7A44-4262-80FE-903308A338D1}" type="presParOf" srcId="{2CC27305-58D9-4A00-87FC-2034D3A868D5}" destId="{68E2825C-304A-48CB-98D0-152B076EE99F}" srcOrd="1" destOrd="0" presId="urn:microsoft.com/office/officeart/2005/8/layout/process2"/>
    <dgm:cxn modelId="{B4B51535-D577-4D51-8225-273DF03F91A3}" type="presParOf" srcId="{68E2825C-304A-48CB-98D0-152B076EE99F}" destId="{628F4994-56F5-4ADC-BAFB-1D93FF0E6874}" srcOrd="0" destOrd="0" presId="urn:microsoft.com/office/officeart/2005/8/layout/process2"/>
    <dgm:cxn modelId="{E42718FF-1083-4E17-9110-6BC8640EC7DB}" type="presParOf" srcId="{2CC27305-58D9-4A00-87FC-2034D3A868D5}" destId="{0247BE99-354C-44CF-AD61-8D923F35D893}" srcOrd="2" destOrd="0" presId="urn:microsoft.com/office/officeart/2005/8/layout/process2"/>
    <dgm:cxn modelId="{AC97F040-B2B7-4AF7-A6CD-07092079D4D2}" type="presParOf" srcId="{2CC27305-58D9-4A00-87FC-2034D3A868D5}" destId="{90A03C6D-5990-4DCE-95C2-B275A5258050}" srcOrd="3" destOrd="0" presId="urn:microsoft.com/office/officeart/2005/8/layout/process2"/>
    <dgm:cxn modelId="{8831D2C4-2F25-4159-94AA-A4985C486AF8}" type="presParOf" srcId="{90A03C6D-5990-4DCE-95C2-B275A5258050}" destId="{F297514F-6B59-4169-B7FA-E34A372DC724}" srcOrd="0" destOrd="0" presId="urn:microsoft.com/office/officeart/2005/8/layout/process2"/>
    <dgm:cxn modelId="{5AFE95AB-B9CD-4428-98B2-C2EE654FA03B}" type="presParOf" srcId="{2CC27305-58D9-4A00-87FC-2034D3A868D5}" destId="{E2EDCA74-4C6A-4AF7-9E88-0EE86D25D01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1CA0-5CB8-47F9-910A-BE00D3275E27}">
      <dsp:nvSpPr>
        <dsp:cNvPr id="0" name=""/>
        <dsp:cNvSpPr/>
      </dsp:nvSpPr>
      <dsp:spPr>
        <a:xfrm rot="5400000">
          <a:off x="-181247" y="420496"/>
          <a:ext cx="1322695" cy="925886"/>
        </a:xfrm>
        <a:prstGeom prst="chevron">
          <a:avLst/>
        </a:prstGeom>
        <a:solidFill>
          <a:srgbClr val="99FF33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</dsp:txBody>
      <dsp:txXfrm rot="-5400000">
        <a:off x="17158" y="685034"/>
        <a:ext cx="925886" cy="396809"/>
      </dsp:txXfrm>
    </dsp:sp>
    <dsp:sp modelId="{A9846EAF-D4F0-4F9A-BE92-5711C3365F7F}">
      <dsp:nvSpPr>
        <dsp:cNvPr id="0" name=""/>
        <dsp:cNvSpPr/>
      </dsp:nvSpPr>
      <dsp:spPr>
        <a:xfrm rot="5400000">
          <a:off x="5026310" y="-3878346"/>
          <a:ext cx="859752" cy="9060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প্রাকৃতিক পরিবেশ কী বলতে পারবে;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effectLst/>
          </a:endParaRPr>
        </a:p>
      </dsp:txBody>
      <dsp:txXfrm rot="-5400000">
        <a:off x="925887" y="264047"/>
        <a:ext cx="9018629" cy="775812"/>
      </dsp:txXfrm>
    </dsp:sp>
    <dsp:sp modelId="{76E922AC-5841-434F-85A7-CF9D35BB8CD9}">
      <dsp:nvSpPr>
        <dsp:cNvPr id="0" name=""/>
        <dsp:cNvSpPr/>
      </dsp:nvSpPr>
      <dsp:spPr>
        <a:xfrm rot="5400000">
          <a:off x="-198404" y="1463098"/>
          <a:ext cx="1322695" cy="925886"/>
        </a:xfrm>
        <a:prstGeom prst="chevron">
          <a:avLst/>
        </a:prstGeom>
        <a:solidFill>
          <a:srgbClr val="99FF33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rgbClr val="00B050"/>
            </a:solidFill>
          </a:endParaRPr>
        </a:p>
      </dsp:txBody>
      <dsp:txXfrm rot="-5400000">
        <a:off x="1" y="1727636"/>
        <a:ext cx="925886" cy="396809"/>
      </dsp:txXfrm>
    </dsp:sp>
    <dsp:sp modelId="{980F3A97-AA67-4239-97F5-24C481D8228D}">
      <dsp:nvSpPr>
        <dsp:cNvPr id="0" name=""/>
        <dsp:cNvSpPr/>
      </dsp:nvSpPr>
      <dsp:spPr>
        <a:xfrm rot="5400000">
          <a:off x="5026310" y="-2823418"/>
          <a:ext cx="859752" cy="9060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পরিবেশের উপাদান সমূহ ব্যাখ্যা করতে পারবে;</a:t>
          </a:r>
          <a:endParaRPr lang="en-US" sz="3600" b="0" kern="1200" dirty="0">
            <a:effectLst/>
          </a:endParaRPr>
        </a:p>
      </dsp:txBody>
      <dsp:txXfrm rot="-5400000">
        <a:off x="925887" y="1318975"/>
        <a:ext cx="9018629" cy="775812"/>
      </dsp:txXfrm>
    </dsp:sp>
    <dsp:sp modelId="{50FA3DCA-A92F-47FE-AF29-953B78EA8AD3}">
      <dsp:nvSpPr>
        <dsp:cNvPr id="0" name=""/>
        <dsp:cNvSpPr/>
      </dsp:nvSpPr>
      <dsp:spPr>
        <a:xfrm rot="5400000">
          <a:off x="-198404" y="2771582"/>
          <a:ext cx="1322695" cy="925886"/>
        </a:xfrm>
        <a:prstGeom prst="chevron">
          <a:avLst/>
        </a:prstGeom>
        <a:solidFill>
          <a:srgbClr val="99FF33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3036120"/>
        <a:ext cx="925886" cy="396809"/>
      </dsp:txXfrm>
    </dsp:sp>
    <dsp:sp modelId="{A3375AF1-A864-4115-B369-569061992959}">
      <dsp:nvSpPr>
        <dsp:cNvPr id="0" name=""/>
        <dsp:cNvSpPr/>
      </dsp:nvSpPr>
      <dsp:spPr>
        <a:xfrm rot="5400000">
          <a:off x="4726245" y="-1426648"/>
          <a:ext cx="1432338" cy="895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পরিবেশের ভারসাম্য রক্ষায় বিভিন্ন উপাদান সমূহের কৌশল বিশ্লেষণ করতে পারবে 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b="0" kern="1200" dirty="0">
            <a:solidFill>
              <a:schemeClr val="tx1"/>
            </a:solidFill>
            <a:effectLst/>
          </a:endParaRPr>
        </a:p>
      </dsp:txBody>
      <dsp:txXfrm rot="-5400000">
        <a:off x="966117" y="2403401"/>
        <a:ext cx="8882675" cy="129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77AD9-CF49-4675-A5DB-5BAAEE56E46C}">
      <dsp:nvSpPr>
        <dsp:cNvPr id="0" name=""/>
        <dsp:cNvSpPr/>
      </dsp:nvSpPr>
      <dsp:spPr>
        <a:xfrm>
          <a:off x="197443" y="0"/>
          <a:ext cx="7342933" cy="1190519"/>
        </a:xfrm>
        <a:prstGeom prst="roundRect">
          <a:avLst>
            <a:gd name="adj" fmla="val 10000"/>
          </a:avLst>
        </a:prstGeom>
        <a:solidFill>
          <a:schemeClr val="bg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</a:rPr>
            <a:t>পরিবেশকে প্রধানত দুটি ভাগে ভাগ করা যায় ।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2312" y="34869"/>
        <a:ext cx="7273195" cy="1120781"/>
      </dsp:txXfrm>
    </dsp:sp>
    <dsp:sp modelId="{68E2825C-304A-48CB-98D0-152B076EE99F}">
      <dsp:nvSpPr>
        <dsp:cNvPr id="0" name=""/>
        <dsp:cNvSpPr/>
      </dsp:nvSpPr>
      <dsp:spPr>
        <a:xfrm rot="5539817">
          <a:off x="3608247" y="1221446"/>
          <a:ext cx="448561" cy="535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3674544" y="1265088"/>
        <a:ext cx="321439" cy="313993"/>
      </dsp:txXfrm>
    </dsp:sp>
    <dsp:sp modelId="{0247BE99-354C-44CF-AD61-8D923F35D893}">
      <dsp:nvSpPr>
        <dsp:cNvPr id="0" name=""/>
        <dsp:cNvSpPr/>
      </dsp:nvSpPr>
      <dsp:spPr>
        <a:xfrm>
          <a:off x="1680069" y="1788106"/>
          <a:ext cx="4232153" cy="1190519"/>
        </a:xfrm>
        <a:prstGeom prst="roundRect">
          <a:avLst>
            <a:gd name="adj" fmla="val 10000"/>
          </a:avLst>
        </a:prstGeom>
        <a:solidFill>
          <a:schemeClr val="bg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solidFill>
                <a:schemeClr val="tx1"/>
              </a:solidFill>
            </a:rPr>
            <a:t>জড় পরিবেশ ও</a:t>
          </a:r>
          <a:r>
            <a:rPr lang="bn-IN" sz="4600" kern="1200" dirty="0" smtClean="0"/>
            <a:t> </a:t>
          </a:r>
          <a:endParaRPr lang="en-US" sz="4600" kern="1200" dirty="0"/>
        </a:p>
      </dsp:txBody>
      <dsp:txXfrm>
        <a:off x="1714938" y="1822975"/>
        <a:ext cx="4162415" cy="1120781"/>
      </dsp:txXfrm>
    </dsp:sp>
    <dsp:sp modelId="{90A03C6D-5990-4DCE-95C2-B275A5258050}">
      <dsp:nvSpPr>
        <dsp:cNvPr id="0" name=""/>
        <dsp:cNvSpPr/>
      </dsp:nvSpPr>
      <dsp:spPr>
        <a:xfrm rot="5400000">
          <a:off x="3572923" y="3008389"/>
          <a:ext cx="446444" cy="535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3635426" y="3053034"/>
        <a:ext cx="321439" cy="312511"/>
      </dsp:txXfrm>
    </dsp:sp>
    <dsp:sp modelId="{E2EDCA74-4C6A-4AF7-9E88-0EE86D25D01C}">
      <dsp:nvSpPr>
        <dsp:cNvPr id="0" name=""/>
        <dsp:cNvSpPr/>
      </dsp:nvSpPr>
      <dsp:spPr>
        <a:xfrm>
          <a:off x="1565731" y="3573885"/>
          <a:ext cx="4460828" cy="1190519"/>
        </a:xfrm>
        <a:prstGeom prst="roundRect">
          <a:avLst>
            <a:gd name="adj" fmla="val 10000"/>
          </a:avLst>
        </a:prstGeom>
        <a:solidFill>
          <a:schemeClr val="bg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solidFill>
                <a:schemeClr val="tx1"/>
              </a:solidFill>
            </a:rPr>
            <a:t>জীব পরিবেশ</a:t>
          </a:r>
          <a:r>
            <a:rPr lang="bn-IN" sz="4600" kern="1200" dirty="0" smtClean="0"/>
            <a:t> </a:t>
          </a:r>
          <a:endParaRPr lang="en-US" sz="4600" kern="1200" dirty="0"/>
        </a:p>
      </dsp:txBody>
      <dsp:txXfrm>
        <a:off x="1600600" y="3608754"/>
        <a:ext cx="4391090" cy="112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A23E-5DC9-4D34-B53A-C4D522BF4EDC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5077-02CC-48DE-8A9B-DD61FDA1A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90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5077-02CC-48DE-8A9B-DD61FDA1A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5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6/23/2020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2894"/>
            <a:ext cx="12205528" cy="687089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26338" y="227899"/>
            <a:ext cx="11764480" cy="64324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27899"/>
            <a:ext cx="12192000" cy="219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 rot="10800000">
            <a:off x="-921" y="6440890"/>
            <a:ext cx="12192000" cy="219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 rot="5400000" flipV="1">
            <a:off x="8450059" y="3304346"/>
            <a:ext cx="6858000" cy="22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3090901" y="3317240"/>
            <a:ext cx="6858000" cy="22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457084" y="468692"/>
            <a:ext cx="11302990" cy="5972198"/>
          </a:xfrm>
          <a:prstGeom prst="rect">
            <a:avLst/>
          </a:prstGeom>
          <a:solidFill>
            <a:srgbClr val="FFFFD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08526" y="774915"/>
            <a:ext cx="4091553" cy="10848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ArchUp">
              <a:avLst>
                <a:gd name="adj" fmla="val 1047384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82550" h="381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সবাইকে</a:t>
            </a:r>
            <a:r>
              <a:rPr lang="en-US" sz="4800" b="1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 </a:t>
            </a:r>
            <a:r>
              <a:rPr lang="en-US" sz="4800" b="1" spc="15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শুভেচ্ছা</a:t>
            </a:r>
            <a:endParaRPr lang="en-US" sz="4800" b="1" cap="none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356" y="1689315"/>
            <a:ext cx="9546957" cy="48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253412"/>
      </p:ext>
    </p:extLst>
  </p:cSld>
  <p:clrMapOvr>
    <a:masterClrMapping/>
  </p:clrMapOvr>
  <p:transition spd="slow" advTm="180000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5927" y="789710"/>
            <a:ext cx="533400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নীচের চিত্রগুলো লক্ষ করি</a:t>
            </a:r>
            <a:endParaRPr lang="en-US" dirty="0"/>
          </a:p>
        </p:txBody>
      </p:sp>
      <p:pic>
        <p:nvPicPr>
          <p:cNvPr id="18434" name="Picture 2" descr="C:\Users\HP\Pictures\International_School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82" y="1717962"/>
            <a:ext cx="2923310" cy="2632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5" name="Picture 3" descr="C:\Users\HP\Pictures\জড় পরিবে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580" y="1468583"/>
            <a:ext cx="3740669" cy="3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C:\Users\HP\Pictures\প্রকৃত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4690" y="1888930"/>
            <a:ext cx="3629891" cy="236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8981" y="4488873"/>
            <a:ext cx="631767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জড় পরিবেশ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5419" y="4502727"/>
            <a:ext cx="4045526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প্রাকৃতিক পরিবেশ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4931059"/>
      </p:ext>
    </p:extLst>
  </p:cSld>
  <p:clrMapOvr>
    <a:masterClrMapping/>
  </p:clrMapOvr>
  <p:transition spd="slow" advTm="152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808" y="555540"/>
            <a:ext cx="232788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35162" y="4872933"/>
            <a:ext cx="10638973" cy="1328023"/>
          </a:xfrm>
          <a:prstGeom prst="round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জড় ও জীব পরিবেশের মধ্যে যে পার্থক্য তার একটি ছক অংকন করে দেখাও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875" y="1720035"/>
            <a:ext cx="4724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008165"/>
      </p:ext>
    </p:extLst>
  </p:cSld>
  <p:clrMapOvr>
    <a:masterClrMapping/>
  </p:clrMapOvr>
  <p:transition spd="slow" advTm="187000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475019" y="670441"/>
            <a:ext cx="3422072" cy="646986"/>
          </a:xfrm>
          <a:prstGeom prst="wedgeRoundRectCallout">
            <a:avLst>
              <a:gd name="adj1" fmla="val -25300"/>
              <a:gd name="adj2" fmla="val 68589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 করি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50125" y="2829823"/>
            <a:ext cx="12041875" cy="39703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পৃথিবীতে জনসংখ্যা বৃদ্ধি পেয়েছে।বাড়তি মানুষের চাহিদা মেটানোর জন্য বন জঙ্গল কেটে বাড়িঘর,চাষের জমি, মাদরাসা, কলেজ, হাসপাতাল, ইত্যাদি তৈরি করা হচ্ছে । ফলে প্রাকৃতিক পরিবেশ ধ্বংস হচ্ছে। এছাড়া ও মানুষ বিভিন্নভাবে মাটি, পানি ও বায়ু দূষিত করছে। ফলে অনেক উদ্ভিদ ও প্রাণী হারাচ্ছে তাদের আবাসস্থল। এভাবে পরিবেশের ভারসাম্য নষ্ট হচ্ছে।প্রাকৃতিকভাবে পরিবেশের পরিবর্তনের কারণে উপরোক্ত ছবির ডাইনোসরেরা বিলুপ্ত হয়ে গেছে।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410" name="Picture 2" descr="C:\Users\HP\Pictures\ডাইনোসরের শেষ দি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09" y="180109"/>
            <a:ext cx="3629893" cy="263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HP\Pictures\ডাইনোস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7927" y="632979"/>
            <a:ext cx="3583999" cy="187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3809595"/>
      </p:ext>
    </p:extLst>
  </p:cSld>
  <p:clrMapOvr>
    <a:masterClrMapping/>
  </p:clrMapOvr>
  <p:transition spd="slow" advTm="18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3887" y="598479"/>
            <a:ext cx="295205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21390" y="5025066"/>
            <a:ext cx="961505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ডাইনোসরের বিলুপ্তির কারণ আলোচনা কর 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846" y="2084271"/>
            <a:ext cx="448414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220202"/>
      </p:ext>
    </p:extLst>
  </p:cSld>
  <p:clrMapOvr>
    <a:masterClrMapping/>
  </p:clrMapOvr>
  <p:transition spd="slow" advTm="18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2787" y="2456768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অক্সিজেন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4615" y="2456768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>
                <a:solidFill>
                  <a:schemeClr val="tx1"/>
                </a:solidFill>
              </a:rPr>
              <a:t>(</a:t>
            </a:r>
            <a:r>
              <a:rPr lang="bn-BD" sz="2800" dirty="0" smtClean="0">
                <a:solidFill>
                  <a:schemeClr val="tx1"/>
                </a:solidFill>
              </a:rPr>
              <a:t>খ) নাইট্রোজেন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787" y="3254964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(গ) নাইট্রাস অক্সাইড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4615" y="3254964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(ঘ) কার্বন-ডাই-অক্সাইড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40210" y="321870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689" y="1859912"/>
            <a:ext cx="784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বৃক্ষ নিধনের ফলে বায়ুমন্ডলে কিসের পরিমান বেড়ে গেছে?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848689" y="4219938"/>
            <a:ext cx="785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সংরক্ষণের জন্য আমাদের-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18207" y="665018"/>
            <a:ext cx="3501793" cy="57888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উত্তরটি বাছাই 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583" y="4850432"/>
            <a:ext cx="381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নিমার্ণ করতে 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2021" y="4850432"/>
            <a:ext cx="46430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ii.</a:t>
            </a:r>
            <a:r>
              <a:rPr lang="bn-IN" sz="2800" dirty="0" smtClean="0">
                <a:solidFill>
                  <a:schemeClr val="tx1"/>
                </a:solidFill>
              </a:rPr>
              <a:t> পরিবেশকে দূষণমুক্ত রাখতে হবে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018" y="5648628"/>
            <a:ext cx="67748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iii.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উদ্ভিদ ও প্রাণীকুল কে আমাদের রক্ষা করতে হবে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153720" y="4808050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291844" y="2363119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1664334" y="3179927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23556" y="524129"/>
            <a:ext cx="235038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98646" y="4867393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60393" y="5629393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734686"/>
      </p:ext>
    </p:extLst>
  </p:cSld>
  <p:clrMapOvr>
    <a:masterClrMapping/>
  </p:clrMapOvr>
  <p:transition spd="slow" advTm="18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01652" y="3594472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বৈশ্বিক উষ্ণায়ন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HP\Pictures\দূষিত পরিবেশের ইমে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77" y="1559070"/>
            <a:ext cx="5187430" cy="345627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5" t="8272"/>
          <a:stretch/>
        </p:blipFill>
        <p:spPr>
          <a:xfrm>
            <a:off x="5955291" y="1812697"/>
            <a:ext cx="4851254" cy="3126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1" y="5569527"/>
            <a:ext cx="1124989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বায়ু দূষনের একমাত্র কারণ এতে পরিবেশের ভারসাম্য নষ্ট হচ্ছে।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02183" y="872836"/>
            <a:ext cx="415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ছবিতে কী দেখতে পাচ্ছি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415635" y="4979315"/>
            <a:ext cx="495992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কলকারখানার কালো ধোয়া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05055" y="4932218"/>
            <a:ext cx="586047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যেখানে সেখানে ময়লা আবর্জনা ফেলা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135155037"/>
      </p:ext>
    </p:extLst>
  </p:cSld>
  <p:clrMapOvr>
    <a:masterClrMapping/>
  </p:clrMapOvr>
  <p:transition spd="slow" advTm="123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7308" y="634523"/>
            <a:ext cx="3366655" cy="558443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589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6600" u="sng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বাড়ীর কাজ</a:t>
            </a:r>
          </a:p>
        </p:txBody>
      </p:sp>
      <p:pic>
        <p:nvPicPr>
          <p:cNvPr id="19458" name="Picture 2" descr="C:\Users\HP\Pictures\International_School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036" y="1357747"/>
            <a:ext cx="4364182" cy="31194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616" y="5126182"/>
            <a:ext cx="11245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পরিবেশের বিভিন্ন উপাদান সংরক্ষণের কৌশলগুলো লিখে আনবে।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155037"/>
      </p:ext>
    </p:extLst>
  </p:cSld>
  <p:clrMapOvr>
    <a:masterClrMapping/>
  </p:clrMapOvr>
  <p:transition spd="slow" advTm="121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4420" y="1001947"/>
            <a:ext cx="6553201" cy="46135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ArchUp">
              <a:avLst>
                <a:gd name="adj" fmla="val 1077856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82550" h="381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সবাইকে</a:t>
            </a:r>
            <a:r>
              <a:rPr lang="en-US" sz="4000" b="1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 </a:t>
            </a:r>
            <a:r>
              <a:rPr lang="bn-BD" sz="4000" b="1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ধন্যবাদ</a:t>
            </a:r>
            <a:endParaRPr lang="en-US" sz="8800" b="1" cap="none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3" descr="C:\Users\HP\Pictures\সবুজ নগ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169" y="2064328"/>
            <a:ext cx="5525412" cy="285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477672" y="5015346"/>
            <a:ext cx="11286698" cy="120032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এসো বেশী বেশী গাছ লাগাই পরিবেশ বাঁচাই ও পৃথিবীর প্রাণীকুলকে বায়ুদূষণ হতে রক্ষা করি ।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174982"/>
      </p:ext>
    </p:extLst>
  </p:cSld>
  <p:clrMapOvr>
    <a:masterClrMapping/>
  </p:clrMapOvr>
  <p:transition spd="slow" advTm="122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17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81000"/>
            <a:ext cx="10972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4125354" y="1616051"/>
            <a:ext cx="3886391" cy="330303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4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4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58933" y="474745"/>
            <a:ext cx="4138498" cy="77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60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800226"/>
      </p:ext>
    </p:extLst>
  </p:cSld>
  <p:clrMapOvr>
    <a:masterClrMapping/>
  </p:clrMapOvr>
  <p:transition spd="slow" advTm="12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66109" y="858981"/>
            <a:ext cx="479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কর-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1439" y="730420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" descr="C:\Users\HP\Pictures\স্কুল ইমে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133" y="1850015"/>
            <a:ext cx="2243904" cy="334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HP\Pictures\হাসপাতালের ইমে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861" y="1895181"/>
            <a:ext cx="2475121" cy="324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 descr="C:\Users\HP\Pictures\রাস্তাঘাট ও গাড়ির ইমে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8452" y="2064328"/>
            <a:ext cx="2562225" cy="303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54182" y="5195455"/>
            <a:ext cx="764770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মানুষের তৈরি পরিবেশ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1" y="5181599"/>
            <a:ext cx="333894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প্রাকৃতিক পরিবেশ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2370" y="2064328"/>
            <a:ext cx="3290924" cy="29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147087"/>
      </p:ext>
    </p:extLst>
  </p:cSld>
  <p:clrMapOvr>
    <a:masterClrMapping/>
  </p:clrMapOvr>
  <p:transition spd="slow" advTm="1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3565" y="4281151"/>
            <a:ext cx="7543516" cy="783193"/>
          </a:xfrm>
          <a:prstGeom prst="roundRect">
            <a:avLst/>
          </a:prstGeom>
          <a:solidFill>
            <a:srgbClr val="99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ও আমাদের জীবন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06868" y="1248900"/>
            <a:ext cx="7161475" cy="1695217"/>
          </a:xfrm>
          <a:prstGeom prst="wedgeRoundRectCallout">
            <a:avLst>
              <a:gd name="adj1" fmla="val -13872"/>
              <a:gd name="adj2" fmla="val 10273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/>
              <a:t> </a:t>
            </a:r>
            <a:endParaRPr lang="en-US" sz="6600" dirty="0"/>
          </a:p>
        </p:txBody>
      </p:sp>
      <p:pic>
        <p:nvPicPr>
          <p:cNvPr id="17410" name="Picture 2" descr="C:\Users\HP\Pictures\এসো গাছ লাগা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554" y="1385889"/>
            <a:ext cx="1878155" cy="15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HP\Pictures\সবুজ নগ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4715" y="1399309"/>
            <a:ext cx="1452994" cy="146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3841194"/>
      </p:ext>
    </p:extLst>
  </p:cSld>
  <p:clrMapOvr>
    <a:masterClrMapping/>
  </p:clrMapOvr>
  <p:transition spd="slow" advTm="1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592" y="789709"/>
            <a:ext cx="619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15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–</a:t>
            </a:r>
            <a:r>
              <a:rPr lang="bn-BD" sz="48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257502356"/>
              </p:ext>
            </p:extLst>
          </p:nvPr>
        </p:nvGraphicFramePr>
        <p:xfrm>
          <a:off x="1053550" y="2106956"/>
          <a:ext cx="9986486" cy="38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49309844"/>
      </p:ext>
    </p:extLst>
  </p:cSld>
  <p:clrMapOvr>
    <a:masterClrMapping/>
  </p:clrMapOvr>
  <p:transition spd="slow" advTm="187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HP\Pictures\সরিষ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1947" y="1856510"/>
            <a:ext cx="2729346" cy="272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HP\Pictures\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4582" y="1911927"/>
            <a:ext cx="3557496" cy="26739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09869" y="1009333"/>
            <a:ext cx="5361709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এসো ছবিগুলো লক্ষ </a:t>
            </a:r>
            <a:r>
              <a:rPr lang="bn-IN" sz="2800" smtClean="0"/>
              <a:t>করি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9434" y="4821382"/>
            <a:ext cx="11354936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প্রাকৃতিকভাবে সৃষ্ট বস্তুগুলো নিয়ে যে পরিবেশ সৃষ্টি হয়েছে সেটাই প্রাকৃতিক পরিবেশ।এর মধ্যে জড় বস্তু ও জীব দুটোই রয়েছে ।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39" y="1649514"/>
            <a:ext cx="3611105" cy="29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80887"/>
      </p:ext>
    </p:extLst>
  </p:cSld>
  <p:clrMapOvr>
    <a:masterClrMapping/>
  </p:clrMapOvr>
  <p:transition spd="slow" advTm="180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4373" y="4098845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9934" y="4391232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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প্রাকৃতিক পরিবেশ কাকে বলে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6651" y="570822"/>
            <a:ext cx="28110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255" y="1771934"/>
            <a:ext cx="3429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123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213896483"/>
              </p:ext>
            </p:extLst>
          </p:nvPr>
        </p:nvGraphicFramePr>
        <p:xfrm>
          <a:off x="2341418" y="900546"/>
          <a:ext cx="7592292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0172958"/>
      </p:ext>
    </p:extLst>
  </p:cSld>
  <p:clrMapOvr>
    <a:masterClrMapping/>
  </p:clrMapOvr>
  <p:transition spd="slow" advTm="120000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4532</TotalTime>
  <Words>333</Words>
  <Application>Microsoft Office PowerPoint</Application>
  <PresentationFormat>Custom</PresentationFormat>
  <Paragraphs>56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CMSD</cp:lastModifiedBy>
  <cp:revision>971</cp:revision>
  <dcterms:created xsi:type="dcterms:W3CDTF">2013-12-11T11:27:31Z</dcterms:created>
  <dcterms:modified xsi:type="dcterms:W3CDTF">2020-06-23T17:48:01Z</dcterms:modified>
</cp:coreProperties>
</file>